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688" r:id="rId3"/>
    <p:sldId id="716" r:id="rId4"/>
    <p:sldId id="720" r:id="rId5"/>
    <p:sldId id="719" r:id="rId6"/>
    <p:sldId id="704" r:id="rId7"/>
    <p:sldId id="705" r:id="rId8"/>
    <p:sldId id="692" r:id="rId9"/>
    <p:sldId id="693" r:id="rId10"/>
    <p:sldId id="706" r:id="rId11"/>
    <p:sldId id="452" r:id="rId12"/>
    <p:sldId id="699" r:id="rId13"/>
    <p:sldId id="700" r:id="rId14"/>
    <p:sldId id="694" r:id="rId15"/>
    <p:sldId id="698" r:id="rId16"/>
    <p:sldId id="689" r:id="rId17"/>
    <p:sldId id="713" r:id="rId18"/>
    <p:sldId id="707" r:id="rId19"/>
    <p:sldId id="708" r:id="rId20"/>
    <p:sldId id="709" r:id="rId21"/>
    <p:sldId id="710" r:id="rId22"/>
    <p:sldId id="703" r:id="rId23"/>
    <p:sldId id="454" r:id="rId24"/>
    <p:sldId id="717" r:id="rId25"/>
  </p:sldIdLst>
  <p:sldSz cx="9144000" cy="6858000" type="screen4x3"/>
  <p:notesSz cx="6889750" cy="967105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3" autoAdjust="0"/>
    <p:restoredTop sz="90929"/>
  </p:normalViewPr>
  <p:slideViewPr>
    <p:cSldViewPr>
      <p:cViewPr varScale="1">
        <p:scale>
          <a:sx n="86" d="100"/>
          <a:sy n="86" d="100"/>
        </p:scale>
        <p:origin x="179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FDC458D-8F4C-473C-A5B3-EA4B16FD95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484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8575F6-8DDB-4BE1-9B46-A25CFE0704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832" y="0"/>
            <a:ext cx="2986309" cy="484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24DC31-D5A2-4023-9079-ABEA1F7AA5CE}" type="datetimeFigureOut">
              <a:rPr lang="sv-SE"/>
              <a:pPr>
                <a:defRPr/>
              </a:pPr>
              <a:t>2023-05-07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FA599B-BDB3-471B-A916-611C1B56DA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85410"/>
            <a:ext cx="2986309" cy="484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95DD1A4-F0DC-4376-BB58-2D64628446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832" y="9185410"/>
            <a:ext cx="2986309" cy="48409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B93671-5207-413A-90F0-10749F1038F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8:56:06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8:56:06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8:56:07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484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832" y="0"/>
            <a:ext cx="2986309" cy="484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49963-8C11-4DE6-9E3D-22B4E20D0008}" type="datetimeFigureOut">
              <a:rPr lang="sv-SE" smtClean="0"/>
              <a:t>2023-05-07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209675"/>
            <a:ext cx="4352925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654" y="4653797"/>
            <a:ext cx="5512444" cy="38077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186956"/>
            <a:ext cx="2986309" cy="484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832" y="9186956"/>
            <a:ext cx="2986309" cy="484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D1074-48CF-450C-881A-781A702CC8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84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Danmark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v.wikipedia.org/wiki/Vindkraf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009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42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Klimatklivet, 50 % av investeringen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82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vi inte ställer om gas-användarna blir siffrorna 89 </a:t>
            </a:r>
            <a:r>
              <a:rPr lang="sv-SE" dirty="0" err="1"/>
              <a:t>resp</a:t>
            </a:r>
            <a:r>
              <a:rPr lang="sv-SE"/>
              <a:t> 11 %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789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5585446" y="6316100"/>
            <a:ext cx="4274878" cy="33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40" tIns="44120" rIns="88240" bIns="44120" anchor="b"/>
          <a:lstStyle/>
          <a:p>
            <a:pPr algn="r"/>
            <a:fld id="{965CC6A5-1D91-4F0E-B8EC-38ADCCE0731C}" type="slidenum">
              <a:rPr lang="sv-SE" sz="1200"/>
              <a:pPr algn="r"/>
              <a:t>16</a:t>
            </a:fld>
            <a:endParaRPr lang="sv-SE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498475"/>
            <a:ext cx="3325812" cy="24939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1440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666666"/>
                </a:solidFill>
                <a:effectLst/>
                <a:latin typeface="open_sansregular"/>
              </a:rPr>
              <a:t>Andelen skatter, moms och elcertifikat är hälften av de totala kostnaderna.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36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115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49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465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223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160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5510802" y="6483022"/>
            <a:ext cx="4217748" cy="34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40" tIns="44120" rIns="88240" bIns="44120" anchor="b"/>
          <a:lstStyle/>
          <a:p>
            <a:pPr algn="r"/>
            <a:fld id="{965CC6A5-1D91-4F0E-B8EC-38ADCCE0731C}" type="slidenum">
              <a:rPr lang="sv-SE" sz="1200"/>
              <a:pPr algn="r"/>
              <a:t>2</a:t>
            </a:fld>
            <a:endParaRPr lang="sv-SE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25" y="511175"/>
            <a:ext cx="3413125" cy="256063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980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784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Danmark"/>
              </a:rPr>
              <a:t>Danmark</a:t>
            </a:r>
            <a:r>
              <a:rPr lang="sv-S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är Europas och världens ledande land inom </a:t>
            </a:r>
            <a:r>
              <a:rPr lang="sv-SE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Vindkraft"/>
              </a:rPr>
              <a:t>vindkraft</a:t>
            </a:r>
            <a:r>
              <a:rPr lang="sv-S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År 2022 producerade Danmarks vindkraft el motsvarande 53,4 procent av landets totala elförbrukning. Vind och sol svarade tillsammans för 59,6 procent av elproduktionen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76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71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115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93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tillverkning av Ecobränsle RME100 används uteslutande rapsolja, odlad i Sverige. Energifabriken köper ungefär en tredjedel av den svenska rapsskörden.</a:t>
            </a:r>
          </a:p>
          <a:p>
            <a:r>
              <a:rPr lang="sv-SE" dirty="0"/>
              <a:t>Energiinnehållet är ca 3-5 % lägre än diesel. Örebro tidiga ca 2010.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75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dirty="0">
                <a:solidFill>
                  <a:srgbClr val="404040"/>
                </a:solidFill>
                <a:effectLst/>
                <a:latin typeface="Exo 2"/>
              </a:rPr>
              <a:t>Tillverkas av restprodukter såsom slaktavfall, </a:t>
            </a:r>
            <a:r>
              <a:rPr lang="sv-SE" b="0" i="0" dirty="0" err="1">
                <a:solidFill>
                  <a:srgbClr val="404040"/>
                </a:solidFill>
                <a:effectLst/>
                <a:latin typeface="Exo 2"/>
              </a:rPr>
              <a:t>used</a:t>
            </a:r>
            <a:r>
              <a:rPr lang="sv-SE" b="0" i="0" dirty="0">
                <a:solidFill>
                  <a:srgbClr val="404040"/>
                </a:solidFill>
                <a:effectLst/>
                <a:latin typeface="Exo 2"/>
              </a:rPr>
              <a:t> </a:t>
            </a:r>
            <a:r>
              <a:rPr lang="sv-SE" b="0" i="0" dirty="0" err="1">
                <a:solidFill>
                  <a:srgbClr val="404040"/>
                </a:solidFill>
                <a:effectLst/>
                <a:latin typeface="Exo 2"/>
              </a:rPr>
              <a:t>cooking</a:t>
            </a:r>
            <a:r>
              <a:rPr lang="sv-SE" b="0" i="0" dirty="0">
                <a:solidFill>
                  <a:srgbClr val="404040"/>
                </a:solidFill>
                <a:effectLst/>
                <a:latin typeface="Exo 2"/>
              </a:rPr>
              <a:t> </a:t>
            </a:r>
            <a:r>
              <a:rPr lang="sv-SE" b="0" i="0" dirty="0" err="1">
                <a:solidFill>
                  <a:srgbClr val="404040"/>
                </a:solidFill>
                <a:effectLst/>
                <a:latin typeface="Exo 2"/>
              </a:rPr>
              <a:t>oil</a:t>
            </a:r>
            <a:r>
              <a:rPr lang="sv-SE" b="0" i="0" dirty="0">
                <a:solidFill>
                  <a:srgbClr val="404040"/>
                </a:solidFill>
                <a:effectLst/>
                <a:latin typeface="Exo 2"/>
              </a:rPr>
              <a:t>, UCO, rapsolja, fiskfett från fiskindustrin, </a:t>
            </a:r>
            <a:r>
              <a:rPr lang="sv-SE" b="0" i="0" dirty="0" err="1">
                <a:solidFill>
                  <a:srgbClr val="404040"/>
                </a:solidFill>
                <a:effectLst/>
                <a:latin typeface="Exo 2"/>
              </a:rPr>
              <a:t>technical</a:t>
            </a:r>
            <a:r>
              <a:rPr lang="sv-SE" b="0" i="0" dirty="0">
                <a:solidFill>
                  <a:srgbClr val="404040"/>
                </a:solidFill>
                <a:effectLst/>
                <a:latin typeface="Exo 2"/>
              </a:rPr>
              <a:t> </a:t>
            </a:r>
            <a:r>
              <a:rPr lang="sv-SE" b="0" i="0" dirty="0" err="1">
                <a:solidFill>
                  <a:srgbClr val="404040"/>
                </a:solidFill>
                <a:effectLst/>
                <a:latin typeface="Exo 2"/>
              </a:rPr>
              <a:t>corn</a:t>
            </a:r>
            <a:r>
              <a:rPr lang="sv-SE" b="0" i="0" dirty="0">
                <a:solidFill>
                  <a:srgbClr val="404040"/>
                </a:solidFill>
                <a:effectLst/>
                <a:latin typeface="Exo 2"/>
              </a:rPr>
              <a:t> </a:t>
            </a:r>
            <a:r>
              <a:rPr lang="sv-SE" b="0" i="0" dirty="0" err="1">
                <a:solidFill>
                  <a:srgbClr val="404040"/>
                </a:solidFill>
                <a:effectLst/>
                <a:latin typeface="Exo 2"/>
              </a:rPr>
              <a:t>oil</a:t>
            </a:r>
            <a:r>
              <a:rPr lang="sv-SE" b="0" i="0" dirty="0">
                <a:solidFill>
                  <a:srgbClr val="404040"/>
                </a:solidFill>
                <a:effectLst/>
                <a:latin typeface="Exo 2"/>
              </a:rPr>
              <a:t>, TCO, palm </a:t>
            </a:r>
            <a:r>
              <a:rPr lang="sv-SE" b="0" i="0" dirty="0" err="1">
                <a:solidFill>
                  <a:srgbClr val="404040"/>
                </a:solidFill>
                <a:effectLst/>
                <a:latin typeface="Exo 2"/>
              </a:rPr>
              <a:t>fatty</a:t>
            </a:r>
            <a:r>
              <a:rPr lang="sv-SE" b="0" i="0" dirty="0">
                <a:solidFill>
                  <a:srgbClr val="404040"/>
                </a:solidFill>
                <a:effectLst/>
                <a:latin typeface="Exo 2"/>
              </a:rPr>
              <a:t> </a:t>
            </a:r>
            <a:r>
              <a:rPr lang="sv-SE" b="0" i="0" dirty="0" err="1">
                <a:solidFill>
                  <a:srgbClr val="404040"/>
                </a:solidFill>
                <a:effectLst/>
                <a:latin typeface="Exo 2"/>
              </a:rPr>
              <a:t>acid</a:t>
            </a:r>
            <a:r>
              <a:rPr lang="sv-SE" b="0" i="0" dirty="0">
                <a:solidFill>
                  <a:srgbClr val="404040"/>
                </a:solidFill>
                <a:effectLst/>
                <a:latin typeface="Exo 2"/>
              </a:rPr>
              <a:t> </a:t>
            </a:r>
            <a:r>
              <a:rPr lang="sv-SE" b="0" i="0" dirty="0" err="1">
                <a:solidFill>
                  <a:srgbClr val="404040"/>
                </a:solidFill>
                <a:effectLst/>
                <a:latin typeface="Exo 2"/>
              </a:rPr>
              <a:t>destillate</a:t>
            </a:r>
            <a:r>
              <a:rPr lang="sv-SE" b="0" i="0" dirty="0">
                <a:solidFill>
                  <a:srgbClr val="404040"/>
                </a:solidFill>
                <a:effectLst/>
                <a:latin typeface="Exo 2"/>
              </a:rPr>
              <a:t>, PFAD, tallolja.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dirty="0">
                <a:solidFill>
                  <a:srgbClr val="404040"/>
                </a:solidFill>
                <a:effectLst/>
                <a:latin typeface="Exo 2"/>
              </a:rPr>
              <a:t>Energiinnehåll i stort </a:t>
            </a:r>
            <a:r>
              <a:rPr lang="sv-SE" b="0" i="0">
                <a:solidFill>
                  <a:srgbClr val="404040"/>
                </a:solidFill>
                <a:effectLst/>
                <a:latin typeface="Exo 2"/>
              </a:rPr>
              <a:t>lika diesel.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i="0" dirty="0">
              <a:solidFill>
                <a:srgbClr val="404040"/>
              </a:solidFill>
              <a:effectLst/>
              <a:latin typeface="Exo 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i="0" dirty="0">
              <a:solidFill>
                <a:srgbClr val="404040"/>
              </a:solidFill>
              <a:effectLst/>
              <a:latin typeface="Exo 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i="0" dirty="0">
              <a:solidFill>
                <a:srgbClr val="404040"/>
              </a:solidFill>
              <a:effectLst/>
              <a:latin typeface="Exo 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i="0" dirty="0">
              <a:solidFill>
                <a:srgbClr val="404040"/>
              </a:solidFill>
              <a:effectLst/>
              <a:latin typeface="Exo 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i="0" dirty="0">
              <a:solidFill>
                <a:srgbClr val="404040"/>
              </a:solidFill>
              <a:effectLst/>
              <a:latin typeface="Exo 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i="0" dirty="0">
              <a:solidFill>
                <a:srgbClr val="404040"/>
              </a:solidFill>
              <a:effectLst/>
              <a:latin typeface="Exo 2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024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706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D1074-48CF-450C-881A-781A702CC8B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2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EA977F-5D21-456B-8587-BBC064101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4AADB-12D6-4413-B166-1777CBBCD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714465-A0E9-4D5D-BFB5-62C4E9572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FF263-9B4F-4546-9795-4F0658C106C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637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D2A87E-D0A6-4C8A-8B2D-FC99064C1C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25B997-ED0D-480E-AFCD-E91A88EFD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AE06B4-3185-4C0E-81F1-5B8F02991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610B-C0DA-4DCB-80EB-0A29A2E4997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0856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80C6A9-DF4E-4FCD-9456-CF6D4E605A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363F5-7B82-4BB7-B1B9-BB5A97AB2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9430F4-AA05-489D-A197-725EA65FA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3831-15E7-4158-983A-5F6125B725A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5182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C0ECA1-92FD-4D1D-A600-635A30C76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FD2E74-BBBC-47EB-83EC-FAEA23072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E0EDFB-572F-41EE-BA20-07F981166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AF63-463D-4B8B-AC81-F98EAB25FE4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1738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B8396D-9561-479C-9C65-A4925B5B9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74966-3C8C-45CC-9588-8DBCBF2C1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5D1010-1417-428E-8D8F-1ECAFF766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D1C88-FB0A-4974-BC4E-D288E5050FD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6243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802CD-D3FE-44B6-BB94-FF9636AD2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3F5F6A-8F3C-449C-AD6D-FF7479A24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208C0-DD4C-4611-969C-1BCBF69BF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4550-8FD5-4CAD-92E3-3386025E300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4561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5D21B0-D4E5-44D7-AEF1-56805146A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D05308-09FE-48B8-8785-6D54C0267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4C4C6D-E80D-422E-B4F6-D120F2684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6999-B601-49AA-94A3-C789C082974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2975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4F540A-626D-4AAE-AD39-8F7CDCCAE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F9CF61-CFDC-4674-AA28-43B5F4371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282D5E-3628-4C32-88C9-286E46BF4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5829-4DDD-4618-BFE1-52C23375A87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8598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5B8203-8762-40C6-8E29-D4FF13826E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8B804F-0D2C-4B06-83E2-59F63106A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2B77A4-27B9-4FE7-95DF-DAB899A0F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1E03-813F-4663-AED0-B27230A24EA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9971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AB77D-D8A7-4AF8-B058-5168BE512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F6A3E-FC08-42F8-AE94-B3BECA85E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49C6C-1576-451B-9092-90A08F5FF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F456-E319-4A35-978F-ED781D580A3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9441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E26F6-5C63-4B61-A5E3-0D007EA78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009BF-0DE9-476B-AD07-6CE871123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3D123-6FF7-4807-B846-57DE15D6A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A796F-8AD2-4063-9B23-1CFA61B3334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2122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6BEE8F1-37E2-4529-8111-5C666FF13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bakgrundsrubriken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912D03-5126-42F0-B50D-1024EBEB8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8DE9ED-21C9-49A1-80B5-36D4F0BEFE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F2EAF3-3217-472D-833F-811C31487C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848B5C-1882-4F29-A478-A15127DA46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B8646E1-E09F-44A5-B471-F8425B8A634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60.png"/><Relationship Id="rId4" Type="http://schemas.openxmlformats.org/officeDocument/2006/relationships/customXml" Target="../ink/ink1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52">
            <a:extLst>
              <a:ext uri="{FF2B5EF4-FFF2-40B4-BE49-F238E27FC236}">
                <a16:creationId xmlns:a16="http://schemas.microsoft.com/office/drawing/2014/main" id="{22E0AA32-644F-4848-906F-AC0914EA5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868863"/>
            <a:ext cx="46434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SKKF</a:t>
            </a:r>
          </a:p>
          <a:p>
            <a:pPr>
              <a:spcBef>
                <a:spcPct val="50000"/>
              </a:spcBef>
              <a:defRPr/>
            </a:pPr>
            <a:r>
              <a:rPr lang="sv-SE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Sveriges kyrkogårds- och krematorieförbund</a:t>
            </a:r>
          </a:p>
          <a:p>
            <a:pPr>
              <a:spcBef>
                <a:spcPct val="50000"/>
              </a:spcBef>
              <a:defRPr/>
            </a:pPr>
            <a:r>
              <a:rPr lang="sv-SE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Teknisk rådgivare Torbjörn Samuelsson</a:t>
            </a:r>
          </a:p>
        </p:txBody>
      </p:sp>
      <p:sp>
        <p:nvSpPr>
          <p:cNvPr id="5" name="Text Box 2061">
            <a:extLst>
              <a:ext uri="{FF2B5EF4-FFF2-40B4-BE49-F238E27FC236}">
                <a16:creationId xmlns:a16="http://schemas.microsoft.com/office/drawing/2014/main" id="{F81C0FC9-0401-45E4-AD03-6298BB187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664"/>
            <a:ext cx="8534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4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sv-SE" sz="4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Alternative </a:t>
            </a:r>
            <a:r>
              <a:rPr lang="sv-SE" sz="4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brændselsformer</a:t>
            </a:r>
            <a:r>
              <a:rPr lang="sv-SE" sz="4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Sverige</a:t>
            </a:r>
          </a:p>
        </p:txBody>
      </p:sp>
      <p:sp>
        <p:nvSpPr>
          <p:cNvPr id="6" name="Text Box 2058">
            <a:extLst>
              <a:ext uri="{FF2B5EF4-FFF2-40B4-BE49-F238E27FC236}">
                <a16:creationId xmlns:a16="http://schemas.microsoft.com/office/drawing/2014/main" id="{58E256AB-3746-41B5-9156-24FA4E52A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933056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v-SE" sz="4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DKL 2023-05-09 Odense</a:t>
            </a:r>
            <a:endParaRPr lang="sv-SE" sz="4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>
            <a:extLst>
              <a:ext uri="{FF2B5EF4-FFF2-40B4-BE49-F238E27FC236}">
                <a16:creationId xmlns:a16="http://schemas.microsoft.com/office/drawing/2014/main" id="{5AD1AD51-7D9B-33BF-2FC8-D66A0FFFB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20713"/>
            <a:ext cx="8255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>
                <a:solidFill>
                  <a:srgbClr val="000066"/>
                </a:solidFill>
              </a:rPr>
              <a:t>Beräkning av CO</a:t>
            </a:r>
            <a:r>
              <a:rPr lang="sv-SE" altLang="sv-SE" sz="2600" b="1" baseline="-25000">
                <a:solidFill>
                  <a:srgbClr val="000066"/>
                </a:solidFill>
              </a:rPr>
              <a:t>2</a:t>
            </a:r>
            <a:r>
              <a:rPr lang="sv-SE" altLang="sv-SE" sz="2600" b="1">
                <a:solidFill>
                  <a:srgbClr val="000066"/>
                </a:solidFill>
              </a:rPr>
              <a:t>-utsläpp från stödbränslen – dagens situation</a:t>
            </a:r>
          </a:p>
        </p:txBody>
      </p:sp>
      <p:sp>
        <p:nvSpPr>
          <p:cNvPr id="46083" name="Text Box 6">
            <a:extLst>
              <a:ext uri="{FF2B5EF4-FFF2-40B4-BE49-F238E27FC236}">
                <a16:creationId xmlns:a16="http://schemas.microsoft.com/office/drawing/2014/main" id="{82157DE9-FDEA-646B-5465-F9831200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28775"/>
            <a:ext cx="57673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51301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5130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513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</a:rPr>
              <a:t>Reduktion av fossilt CO</a:t>
            </a:r>
            <a:r>
              <a:rPr lang="sv-SE" altLang="sv-SE" sz="2600" b="1" baseline="-25000" dirty="0">
                <a:solidFill>
                  <a:srgbClr val="000066"/>
                </a:solidFill>
              </a:rPr>
              <a:t>2</a:t>
            </a:r>
            <a:r>
              <a:rPr lang="sv-SE" altLang="sv-SE" sz="2600" b="1" dirty="0">
                <a:solidFill>
                  <a:srgbClr val="000066"/>
                </a:solidFill>
              </a:rPr>
              <a:t> - 66 %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</a:rPr>
              <a:t>Kvarstående fossilt CO</a:t>
            </a:r>
            <a:r>
              <a:rPr lang="sv-SE" altLang="sv-SE" sz="2600" b="1" baseline="-25000" dirty="0">
                <a:solidFill>
                  <a:srgbClr val="000066"/>
                </a:solidFill>
              </a:rPr>
              <a:t>2</a:t>
            </a:r>
            <a:r>
              <a:rPr lang="sv-SE" altLang="sv-SE" sz="2600" b="1" dirty="0">
                <a:solidFill>
                  <a:srgbClr val="000066"/>
                </a:solidFill>
              </a:rPr>
              <a:t> - 34 %</a:t>
            </a:r>
            <a:endParaRPr lang="sv-SE" altLang="sv-SE" sz="2000" b="1" i="1" dirty="0">
              <a:solidFill>
                <a:srgbClr val="000066"/>
              </a:solidFill>
            </a:endParaRPr>
          </a:p>
        </p:txBody>
      </p:sp>
      <p:pic>
        <p:nvPicPr>
          <p:cNvPr id="46084" name="Bildobjekt 6">
            <a:extLst>
              <a:ext uri="{FF2B5EF4-FFF2-40B4-BE49-F238E27FC236}">
                <a16:creationId xmlns:a16="http://schemas.microsoft.com/office/drawing/2014/main" id="{7BFBE136-B9E5-7D6D-7DED-AC8D6E51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16663"/>
            <a:ext cx="3095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6CC569E-109B-C996-EF34-AC914F545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96" t="15058" r="24801" b="3009"/>
          <a:stretch/>
        </p:blipFill>
        <p:spPr>
          <a:xfrm>
            <a:off x="5413705" y="1628775"/>
            <a:ext cx="3456781" cy="48965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084F8B6-03AD-4BD5-B6EF-3FB78237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820105"/>
            <a:ext cx="5256584" cy="130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  <a:cs typeface="Times New Roman" panose="02020603050405020304" pitchFamily="18" charset="0"/>
              </a:rPr>
              <a:t>Vi ska inte glömma vikten av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Effektiv krematoriedrift för minskad energianvändning.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C32C190-4BF0-4178-A479-345DB86405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12" r="11100"/>
          <a:stretch/>
        </p:blipFill>
        <p:spPr>
          <a:xfrm>
            <a:off x="5940152" y="1217623"/>
            <a:ext cx="1800200" cy="223969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928281D-6595-4294-95BC-A73406FBA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632163"/>
            <a:ext cx="1826688" cy="2749166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89064D6-0136-4076-8EA7-CAC74F821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88" y="3573758"/>
            <a:ext cx="5256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Värmeåtervinning för tillvaratagande av producerad värme.</a:t>
            </a:r>
          </a:p>
        </p:txBody>
      </p:sp>
    </p:spTree>
    <p:extLst>
      <p:ext uri="{BB962C8B-B14F-4D97-AF65-F5344CB8AC3E}">
        <p14:creationId xmlns:p14="http://schemas.microsoft.com/office/powerpoint/2010/main" val="1564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6">
            <a:extLst>
              <a:ext uri="{FF2B5EF4-FFF2-40B4-BE49-F238E27FC236}">
                <a16:creationId xmlns:a16="http://schemas.microsoft.com/office/drawing/2014/main" id="{5DA6FEB8-9980-49C2-9E6F-C34EBC826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03" y="620688"/>
            <a:ext cx="82548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</a:rPr>
              <a:t>Beräkning av CO</a:t>
            </a:r>
            <a:r>
              <a:rPr lang="sv-SE" altLang="sv-SE" sz="2600" b="1" baseline="-25000" dirty="0">
                <a:solidFill>
                  <a:srgbClr val="000066"/>
                </a:solidFill>
              </a:rPr>
              <a:t>2</a:t>
            </a:r>
            <a:r>
              <a:rPr lang="sv-SE" altLang="sv-SE" sz="2600" b="1" dirty="0">
                <a:solidFill>
                  <a:srgbClr val="000066"/>
                </a:solidFill>
              </a:rPr>
              <a:t>-utsläpp efter ”snabb” omställning</a:t>
            </a:r>
          </a:p>
        </p:txBody>
      </p:sp>
      <p:sp>
        <p:nvSpPr>
          <p:cNvPr id="59397" name="Text Box 6">
            <a:extLst>
              <a:ext uri="{FF2B5EF4-FFF2-40B4-BE49-F238E27FC236}">
                <a16:creationId xmlns:a16="http://schemas.microsoft.com/office/drawing/2014/main" id="{F09B1F14-C8C9-4160-AA10-6BF870F59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03" y="1340768"/>
            <a:ext cx="786879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51301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5130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513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</a:rPr>
              <a:t>Om Eo1/diesel- användare byter till HVO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</a:rPr>
              <a:t>Reduktion av fossilt CO</a:t>
            </a:r>
            <a:r>
              <a:rPr lang="sv-SE" altLang="sv-SE" sz="2600" b="1" baseline="-25000" dirty="0">
                <a:solidFill>
                  <a:srgbClr val="000066"/>
                </a:solidFill>
              </a:rPr>
              <a:t>2</a:t>
            </a:r>
            <a:r>
              <a:rPr lang="sv-SE" altLang="sv-SE" sz="2600" b="1" dirty="0">
                <a:solidFill>
                  <a:srgbClr val="000066"/>
                </a:solidFill>
              </a:rPr>
              <a:t> - 77 %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</a:rPr>
              <a:t>Kvarstående fossilt CO</a:t>
            </a:r>
            <a:r>
              <a:rPr lang="sv-SE" altLang="sv-SE" sz="2600" b="1" baseline="-25000" dirty="0">
                <a:solidFill>
                  <a:srgbClr val="000066"/>
                </a:solidFill>
              </a:rPr>
              <a:t>2</a:t>
            </a:r>
            <a:r>
              <a:rPr lang="sv-SE" altLang="sv-SE" sz="2600" b="1" dirty="0">
                <a:solidFill>
                  <a:srgbClr val="000066"/>
                </a:solidFill>
              </a:rPr>
              <a:t> - 23 %</a:t>
            </a:r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45169EB3-0CD9-4CAC-8ECC-5486F865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16663"/>
            <a:ext cx="3095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642A4DC2-1D1C-454D-89C2-D2DA2D8F8AF5}"/>
                  </a:ext>
                </a:extLst>
              </p14:cNvPr>
              <p14:cNvContentPartPr/>
              <p14:nvPr/>
            </p14:nvContentPartPr>
            <p14:xfrm>
              <a:off x="1320662" y="840047"/>
              <a:ext cx="360" cy="180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642A4DC2-1D1C-454D-89C2-D2DA2D8F8A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2022" y="831047"/>
                <a:ext cx="18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E5C81DDF-8ACF-4110-A23B-55DBF70584C1}"/>
                  </a:ext>
                </a:extLst>
              </p14:cNvPr>
              <p14:cNvContentPartPr/>
              <p14:nvPr/>
            </p14:nvContentPartPr>
            <p14:xfrm>
              <a:off x="1320662" y="867767"/>
              <a:ext cx="360" cy="36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E5C81DDF-8ACF-4110-A23B-55DBF70584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2022" y="8587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Pennanteckning 6">
                <a:extLst>
                  <a:ext uri="{FF2B5EF4-FFF2-40B4-BE49-F238E27FC236}">
                    <a16:creationId xmlns:a16="http://schemas.microsoft.com/office/drawing/2014/main" id="{841F58D3-8A15-4A8A-A397-512B7BD79B2D}"/>
                  </a:ext>
                </a:extLst>
              </p14:cNvPr>
              <p14:cNvContentPartPr/>
              <p14:nvPr/>
            </p14:nvContentPartPr>
            <p14:xfrm>
              <a:off x="1320662" y="867767"/>
              <a:ext cx="360" cy="360"/>
            </p14:xfrm>
          </p:contentPart>
        </mc:Choice>
        <mc:Fallback xmlns="">
          <p:pic>
            <p:nvPicPr>
              <p:cNvPr id="7" name="Pennanteckning 6">
                <a:extLst>
                  <a:ext uri="{FF2B5EF4-FFF2-40B4-BE49-F238E27FC236}">
                    <a16:creationId xmlns:a16="http://schemas.microsoft.com/office/drawing/2014/main" id="{841F58D3-8A15-4A8A-A397-512B7BD79B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2022" y="85876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Bildobjekt 8">
            <a:extLst>
              <a:ext uri="{FF2B5EF4-FFF2-40B4-BE49-F238E27FC236}">
                <a16:creationId xmlns:a16="http://schemas.microsoft.com/office/drawing/2014/main" id="{9236E4FB-685A-FAF3-7703-9A75A611753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396" t="15034" r="25588" b="6593"/>
          <a:stretch/>
        </p:blipFill>
        <p:spPr>
          <a:xfrm>
            <a:off x="5401840" y="1916832"/>
            <a:ext cx="338477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084F8B6-03AD-4BD5-B6EF-3FB78237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52" y="342420"/>
            <a:ext cx="8001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  <a:cs typeface="Times New Roman" panose="02020603050405020304" pitchFamily="18" charset="0"/>
              </a:rPr>
              <a:t>Prisrelation mellan flytande bränslen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D6FE4B-1A41-B84D-38DC-C67EDECE5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853" y="825243"/>
            <a:ext cx="8796997" cy="59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084F8B6-03AD-4BD5-B6EF-3FB78237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15274"/>
            <a:ext cx="8001000" cy="352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  <a:cs typeface="Times New Roman" panose="02020603050405020304" pitchFamily="18" charset="0"/>
              </a:rPr>
              <a:t>Biogas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Stor omställningskostnad om man inte tidigare har gasdrift. Nya brännare, ledningar, säkerhetsutrustning mm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Byte/revidering av styrsystemet</a:t>
            </a:r>
          </a:p>
          <a:p>
            <a:pPr>
              <a:buNone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-	Installation utomhus av förgasningsstation 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Gasleverans i container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Minst 95 % fossilfritt</a:t>
            </a:r>
          </a:p>
          <a:p>
            <a:pPr marL="342900" indent="-342900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Lokalt producerat, gödsel som restprodukt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2E8674C-77A4-458F-AA92-6D7DE197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178270"/>
            <a:ext cx="6192688" cy="201857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B0DE83A-458B-4484-B163-CE8356FF60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39" t="12684" r="17581" b="6194"/>
          <a:stretch/>
        </p:blipFill>
        <p:spPr>
          <a:xfrm>
            <a:off x="6258148" y="2283820"/>
            <a:ext cx="2885852" cy="22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2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6">
            <a:extLst>
              <a:ext uri="{FF2B5EF4-FFF2-40B4-BE49-F238E27FC236}">
                <a16:creationId xmlns:a16="http://schemas.microsoft.com/office/drawing/2014/main" id="{5DA6FEB8-9980-49C2-9E6F-C34EBC826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03" y="620688"/>
            <a:ext cx="82548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</a:rPr>
              <a:t>Beräkning av CO</a:t>
            </a:r>
            <a:r>
              <a:rPr lang="sv-SE" altLang="sv-SE" sz="2600" b="1" baseline="-25000" dirty="0">
                <a:solidFill>
                  <a:srgbClr val="000066"/>
                </a:solidFill>
              </a:rPr>
              <a:t>2</a:t>
            </a:r>
            <a:r>
              <a:rPr lang="sv-SE" altLang="sv-SE" sz="2600" b="1" dirty="0">
                <a:solidFill>
                  <a:srgbClr val="000066"/>
                </a:solidFill>
              </a:rPr>
              <a:t>-utsläpp efter ”total” omställning</a:t>
            </a:r>
          </a:p>
        </p:txBody>
      </p:sp>
      <p:sp>
        <p:nvSpPr>
          <p:cNvPr id="59397" name="Text Box 6">
            <a:extLst>
              <a:ext uri="{FF2B5EF4-FFF2-40B4-BE49-F238E27FC236}">
                <a16:creationId xmlns:a16="http://schemas.microsoft.com/office/drawing/2014/main" id="{F09B1F14-C8C9-4160-AA10-6BF870F59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03" y="1241477"/>
            <a:ext cx="786879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51301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5130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513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30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</a:rPr>
              <a:t>Om Eo1/diesel- och RME-användare byter till HVO  och NG- och LPG-användare byter till Biogas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</a:rPr>
              <a:t>Reduktion av fossilt CO</a:t>
            </a:r>
            <a:r>
              <a:rPr lang="sv-SE" altLang="sv-SE" sz="2600" b="1" baseline="-25000" dirty="0">
                <a:solidFill>
                  <a:srgbClr val="000066"/>
                </a:solidFill>
              </a:rPr>
              <a:t>2</a:t>
            </a:r>
            <a:r>
              <a:rPr lang="sv-SE" altLang="sv-SE" sz="2600" b="1" dirty="0">
                <a:solidFill>
                  <a:srgbClr val="000066"/>
                </a:solidFill>
              </a:rPr>
              <a:t> - 90 %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</a:rPr>
              <a:t>Kvarstående fossilt CO</a:t>
            </a:r>
            <a:r>
              <a:rPr lang="sv-SE" altLang="sv-SE" sz="2600" b="1" baseline="-25000" dirty="0">
                <a:solidFill>
                  <a:srgbClr val="000066"/>
                </a:solidFill>
              </a:rPr>
              <a:t>2</a:t>
            </a:r>
            <a:r>
              <a:rPr lang="sv-SE" altLang="sv-SE" sz="2600" b="1" dirty="0">
                <a:solidFill>
                  <a:srgbClr val="000066"/>
                </a:solidFill>
              </a:rPr>
              <a:t> - 10 %</a:t>
            </a:r>
            <a:endParaRPr lang="sv-SE" altLang="sv-SE" sz="2000" b="1" i="1" dirty="0">
              <a:solidFill>
                <a:srgbClr val="000066"/>
              </a:solidFill>
            </a:endParaRPr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45169EB3-0CD9-4CAC-8ECC-5486F865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16663"/>
            <a:ext cx="3095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B45D8FB-91E3-577E-BC44-9C544B5644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96" t="15058" r="25588" b="6623"/>
          <a:stretch/>
        </p:blipFill>
        <p:spPr>
          <a:xfrm>
            <a:off x="5435377" y="2132856"/>
            <a:ext cx="338477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47" y="692696"/>
            <a:ext cx="8064505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El:</a:t>
            </a:r>
          </a:p>
          <a:p>
            <a:pPr marL="0" indent="0">
              <a:buNone/>
              <a:tabLst>
                <a:tab pos="2151063" algn="l"/>
              </a:tabLst>
            </a:pPr>
            <a:r>
              <a:rPr lang="sv-S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Förnybar el via: 	</a:t>
            </a:r>
          </a:p>
          <a:p>
            <a:pPr marL="0" indent="0">
              <a:buNone/>
              <a:tabLst>
                <a:tab pos="2151063" algn="l"/>
              </a:tabLst>
            </a:pPr>
            <a:r>
              <a:rPr lang="sv-S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Vind</a:t>
            </a:r>
          </a:p>
          <a:p>
            <a:pPr marL="0" indent="0">
              <a:buNone/>
              <a:tabLst>
                <a:tab pos="2151063" algn="l"/>
              </a:tabLst>
            </a:pPr>
            <a:r>
              <a:rPr lang="sv-S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Sol</a:t>
            </a:r>
          </a:p>
          <a:p>
            <a:pPr marL="0" indent="0">
              <a:buNone/>
              <a:tabLst>
                <a:tab pos="2151063" algn="l"/>
              </a:tabLst>
            </a:pPr>
            <a:r>
              <a:rPr lang="sv-S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Vattenkraft</a:t>
            </a:r>
          </a:p>
          <a:p>
            <a:pPr marL="0" indent="0">
              <a:buNone/>
            </a:pPr>
            <a:endParaRPr lang="sv-SE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Räknas som fossilfri till 98%</a:t>
            </a:r>
          </a:p>
          <a:p>
            <a:pPr marL="0" indent="0">
              <a:buNone/>
            </a:pPr>
            <a:r>
              <a:rPr lang="sv-S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Framtida elprissättning</a:t>
            </a:r>
          </a:p>
          <a:p>
            <a:pPr marL="0" indent="0">
              <a:buNone/>
              <a:tabLst>
                <a:tab pos="3140075" algn="l"/>
              </a:tabLst>
            </a:pPr>
            <a:endParaRPr lang="sv-SE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140075" algn="l"/>
              </a:tabLst>
            </a:pPr>
            <a:r>
              <a:rPr lang="sv-S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Energiöverskott och Effektunderskott</a:t>
            </a:r>
          </a:p>
          <a:p>
            <a:pPr marL="0" indent="0">
              <a:buNone/>
              <a:tabLst>
                <a:tab pos="3140075" algn="l"/>
              </a:tabLst>
            </a:pPr>
            <a:endParaRPr lang="sv-SE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140075" algn="l"/>
              </a:tabLst>
            </a:pPr>
            <a:r>
              <a:rPr lang="sv-S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kWh = 1 kW påslagen 1 h = 10 kW påslagen 6 min </a:t>
            </a:r>
            <a:endParaRPr lang="sv-SE" sz="2600" b="1" dirty="0">
              <a:solidFill>
                <a:srgbClr val="006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37312"/>
            <a:ext cx="3096344" cy="363826"/>
          </a:xfrm>
          <a:prstGeom prst="rect">
            <a:avLst/>
          </a:prstGeom>
        </p:spPr>
      </p:pic>
      <p:pic>
        <p:nvPicPr>
          <p:cNvPr id="3074" name="Picture 2" descr="Vindkraftverk en fossilfri energikälla">
            <a:extLst>
              <a:ext uri="{FF2B5EF4-FFF2-40B4-BE49-F238E27FC236}">
                <a16:creationId xmlns:a16="http://schemas.microsoft.com/office/drawing/2014/main" id="{0D2F825B-19F9-4492-A529-586B7C85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60" y="332656"/>
            <a:ext cx="4536113" cy="283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189DF9E-FA5B-9C6D-1F05-DAA77A08F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00" t="1421" r="4049" b="4036"/>
          <a:stretch/>
        </p:blipFill>
        <p:spPr>
          <a:xfrm>
            <a:off x="1043608" y="803535"/>
            <a:ext cx="6840761" cy="547260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1ACCD70-9BE3-47A4-826D-002A9D0D4D58}"/>
              </a:ext>
            </a:extLst>
          </p:cNvPr>
          <p:cNvSpPr txBox="1"/>
          <p:nvPr/>
        </p:nvSpPr>
        <p:spPr>
          <a:xfrm>
            <a:off x="971600" y="269962"/>
            <a:ext cx="66247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6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Ungefärlig fördelning av elkostnaden i Sverige</a:t>
            </a:r>
            <a:endParaRPr lang="sv-SE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6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21341" y="527867"/>
            <a:ext cx="7924800" cy="1384988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lIns="91432" tIns="45717" rIns="91432" bIns="45717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7531100" algn="l"/>
              </a:tabLst>
              <a:defRPr/>
            </a:pPr>
            <a:r>
              <a:rPr lang="sv-SE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sz="2800" b="1" dirty="0">
                <a:solidFill>
                  <a:srgbClr val="002060"/>
                </a:solidFill>
              </a:rPr>
              <a:t>Total elproduktion i Sverige 1950-2022, producerad elenergi per år i TWh </a:t>
            </a:r>
            <a:br>
              <a:rPr lang="sv-SE" sz="2800" b="1" dirty="0">
                <a:solidFill>
                  <a:srgbClr val="002060"/>
                </a:solidFill>
              </a:rPr>
            </a:br>
            <a:r>
              <a:rPr lang="sv-SE" sz="2800" b="1" dirty="0">
                <a:solidFill>
                  <a:srgbClr val="002060"/>
                </a:solidFill>
              </a:rPr>
              <a:t>(Terawattimmar = miljarder kilowattimmar, kWh)</a:t>
            </a:r>
            <a:endParaRPr lang="sv-SE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01C6C9D-7027-D455-2B60-4FA35F5BC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13" y="2204864"/>
            <a:ext cx="82750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5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147227C-F4AF-AB90-094A-5330C66A2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13"/>
          <a:stretch/>
        </p:blipFill>
        <p:spPr>
          <a:xfrm>
            <a:off x="0" y="620688"/>
            <a:ext cx="9144001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6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4438563"/>
            <a:ext cx="8748811" cy="150693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sv-SE" b="1" dirty="0">
                <a:solidFill>
                  <a:srgbClr val="006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SKKF tog 2018 fram en färdplan för </a:t>
            </a:r>
          </a:p>
          <a:p>
            <a:pPr marL="0" indent="0" eaLnBrk="1" hangingPunct="1">
              <a:buNone/>
            </a:pPr>
            <a:r>
              <a:rPr lang="sv-SE" sz="4000" b="1" i="1" dirty="0">
                <a:solidFill>
                  <a:srgbClr val="006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Fossilfri begravningsverksamhet 2023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37312"/>
            <a:ext cx="3096344" cy="36382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969708C-F235-4339-B0B1-1905B741F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1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5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3F3378E-6CDF-AFE2-BF9F-37B50FCC7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1520"/>
            <a:ext cx="9144000" cy="513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2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BA23AD2-CC26-BE00-7DF5-AD6EF30B8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17439"/>
            <a:ext cx="9144000" cy="51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2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084F8B6-03AD-4BD5-B6EF-3FB78237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167311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v-SE" altLang="sv-SE" b="1" dirty="0">
                <a:solidFill>
                  <a:srgbClr val="000066"/>
                </a:solidFill>
                <a:cs typeface="Times New Roman" panose="02020603050405020304" pitchFamily="18" charset="0"/>
              </a:rPr>
              <a:t>Sammanfattning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EA516DA-A460-4BC3-B7FE-12FBADAE9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916832"/>
            <a:ext cx="80010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60363" indent="-360363">
              <a:buNone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-	</a:t>
            </a:r>
            <a:r>
              <a:rPr lang="nb-NO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Energiomställningen på krematorierna har kommit en bra bit mot användning av bara fossilfria stödbränslen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Det finns möjlighet till relativ snabb förbättring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Svårt att nå målet 100 % fossilfritt</a:t>
            </a:r>
          </a:p>
        </p:txBody>
      </p:sp>
    </p:spTree>
    <p:extLst>
      <p:ext uri="{BB962C8B-B14F-4D97-AF65-F5344CB8AC3E}">
        <p14:creationId xmlns:p14="http://schemas.microsoft.com/office/powerpoint/2010/main" val="3748805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603633" y="2564904"/>
            <a:ext cx="7924800" cy="1000268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lIns="91432" tIns="45717" rIns="91432" bIns="45717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7531100" algn="l"/>
              </a:tabLst>
              <a:defRPr/>
            </a:pPr>
            <a:r>
              <a:rPr lang="sv-SE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sz="4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 för att ni lyssnade!</a:t>
            </a:r>
            <a:endParaRPr lang="sv-SE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tabLst>
                <a:tab pos="7531100" algn="l"/>
              </a:tabLst>
              <a:defRPr/>
            </a:pPr>
            <a:endParaRPr lang="sv-SE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77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39552" y="364220"/>
            <a:ext cx="7924800" cy="6140136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lIns="91432" tIns="45717" rIns="91432" bIns="45717">
            <a:spAutoFit/>
          </a:bodyPr>
          <a:lstStyle/>
          <a:p>
            <a:pPr algn="l"/>
            <a:r>
              <a:rPr lang="sv-SE" b="1" i="0" dirty="0">
                <a:solidFill>
                  <a:srgbClr val="1F1F1F"/>
                </a:solidFill>
                <a:effectLst/>
                <a:latin typeface="Playfair Display" panose="020B0604020202020204" pitchFamily="2" charset="0"/>
              </a:rPr>
              <a:t>Danmarks elproduktion 2021</a:t>
            </a: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Nettoproduktion totalt - 31 873 GWh</a:t>
            </a:r>
          </a:p>
          <a:p>
            <a:pPr algn="l"/>
            <a:r>
              <a:rPr lang="sv-SE" sz="2100" b="1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Kraftslag:</a:t>
            </a:r>
            <a:endParaRPr lang="sv-SE" sz="2100" b="0" i="0" dirty="0">
              <a:solidFill>
                <a:srgbClr val="1F1F1F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Vindkraft - 16 054 GWh</a:t>
            </a: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Olika kraftverk - 12 153 GWh</a:t>
            </a: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Industriell tillverkning - 2 340 GWh</a:t>
            </a: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Solceller - 1 309 GWh</a:t>
            </a: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Vattenkraft - 16 GWh</a:t>
            </a:r>
          </a:p>
          <a:p>
            <a:pPr algn="l"/>
            <a:r>
              <a:rPr lang="sv-SE" sz="2100" b="1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Danmark importerade 20 120 GWh under 2021 varav:</a:t>
            </a:r>
            <a:endParaRPr lang="sv-SE" sz="2100" b="0" i="0" dirty="0">
              <a:solidFill>
                <a:srgbClr val="1F1F1F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7 924 GWh från Norge</a:t>
            </a: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6 980 GWh från Sverige</a:t>
            </a: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4 360 GWh från Tyskland</a:t>
            </a: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856 GWh från Nederländerna</a:t>
            </a:r>
          </a:p>
          <a:p>
            <a:pPr algn="l"/>
            <a:r>
              <a:rPr lang="sv-SE" sz="2100" b="1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Danmark exporterade 15 251 GWh varav:</a:t>
            </a:r>
            <a:endParaRPr lang="sv-SE" sz="2100" b="0" i="0" dirty="0">
              <a:solidFill>
                <a:srgbClr val="1F1F1F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8334 GWh till Tyskland</a:t>
            </a: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3 092 GWh till Nederländerna</a:t>
            </a: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2 105 GWh till Sverige</a:t>
            </a:r>
          </a:p>
          <a:p>
            <a:pPr algn="l"/>
            <a:r>
              <a:rPr lang="sv-SE" sz="21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1 720 GWh till Norge</a:t>
            </a:r>
            <a:endParaRPr lang="sv-SE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5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2FEA7C20-8123-CF97-BFE2-40CFC7F69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48680"/>
            <a:ext cx="818229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976438" algn="l"/>
                <a:tab pos="331628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976438" algn="l"/>
                <a:tab pos="33162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976438" algn="l"/>
                <a:tab pos="33162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800" b="1" i="1" dirty="0">
                <a:solidFill>
                  <a:srgbClr val="000066"/>
                </a:solidFill>
              </a:rPr>
              <a:t>Hur är resultatet tills idag?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0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Svårt arbete då kyrkogårdsverksamheten är uppdelad på 556 begravningshuvudmän. 				Många som bestämmer!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0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Redovisningen på nästa bild bygger på undersökning 2018 samt ett antal intervjuer våren 2023, så många så att ett statistiskt säkerställt resultat erhålls.</a:t>
            </a:r>
          </a:p>
        </p:txBody>
      </p:sp>
    </p:spTree>
    <p:extLst>
      <p:ext uri="{BB962C8B-B14F-4D97-AF65-F5344CB8AC3E}">
        <p14:creationId xmlns:p14="http://schemas.microsoft.com/office/powerpoint/2010/main" val="312590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2FEA7C20-8123-CF97-BFE2-40CFC7F69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48680"/>
            <a:ext cx="8182297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976438" algn="l"/>
                <a:tab pos="331628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976438" algn="l"/>
                <a:tab pos="33162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976438" algn="l"/>
                <a:tab pos="33162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800" b="1" i="1" dirty="0">
                <a:solidFill>
                  <a:srgbClr val="000066"/>
                </a:solidFill>
              </a:rPr>
              <a:t>Hur är resultatet tills idag?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Handverktyg: 93% eldrivna, 7% diesel eller bensin 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Bilar/fordon: 45% kör elbilar eller </a:t>
            </a:r>
            <a:r>
              <a:rPr lang="sv-SE" altLang="sv-SE" sz="2600" b="1" dirty="0" err="1">
                <a:solidFill>
                  <a:srgbClr val="000066"/>
                </a:solidFill>
              </a:rPr>
              <a:t>laddhybrider</a:t>
            </a:r>
            <a:r>
              <a:rPr lang="sv-SE" altLang="sv-SE" sz="2600" b="1" dirty="0">
                <a:solidFill>
                  <a:srgbClr val="000066"/>
                </a:solidFill>
              </a:rPr>
              <a:t>, </a:t>
            </a:r>
            <a:br>
              <a:rPr lang="sv-SE" altLang="sv-SE" sz="2600" b="1" dirty="0">
                <a:solidFill>
                  <a:srgbClr val="000066"/>
                </a:solidFill>
              </a:rPr>
            </a:br>
            <a:r>
              <a:rPr lang="sv-SE" altLang="sv-SE" sz="2600" b="1" dirty="0">
                <a:solidFill>
                  <a:srgbClr val="000066"/>
                </a:solidFill>
              </a:rPr>
              <a:t>43% HVO,  6% gas, 6% diesel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Gräsklippare: 70 % på HVO och / eller el, </a:t>
            </a:r>
            <a:br>
              <a:rPr lang="sv-SE" altLang="sv-SE" sz="2600" b="1" dirty="0">
                <a:solidFill>
                  <a:srgbClr val="000066"/>
                </a:solidFill>
              </a:rPr>
            </a:br>
            <a:r>
              <a:rPr lang="sv-SE" altLang="sv-SE" sz="2600" b="1" dirty="0">
                <a:solidFill>
                  <a:srgbClr val="000066"/>
                </a:solidFill>
              </a:rPr>
              <a:t>30% kör på bensin alt diesel. 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Grävmaskiner: 70% HVO alt el, 30% diesel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Redskapsbärare: 70% HVO alt el, 30% diesel/bensin</a:t>
            </a:r>
          </a:p>
        </p:txBody>
      </p:sp>
    </p:spTree>
    <p:extLst>
      <p:ext uri="{BB962C8B-B14F-4D97-AF65-F5344CB8AC3E}">
        <p14:creationId xmlns:p14="http://schemas.microsoft.com/office/powerpoint/2010/main" val="216166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2FEA7C20-8123-CF97-BFE2-40CFC7F69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48680"/>
            <a:ext cx="818229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976438" algn="l"/>
                <a:tab pos="331628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976438" algn="l"/>
                <a:tab pos="33162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976438" algn="l"/>
                <a:tab pos="33162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800" b="1" i="1" dirty="0">
                <a:solidFill>
                  <a:srgbClr val="000066"/>
                </a:solidFill>
              </a:rPr>
              <a:t>Kommentarer vid intervjuer: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Angående att det är dyrare med alternativa bränslen: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”Ja men vad ska man spara pengar för om det inte finns en värld att spendera dem i !”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Angående branschens möjligheter att bidra till en bättre värld: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”Kan vi – så skall vi!”</a:t>
            </a:r>
          </a:p>
        </p:txBody>
      </p:sp>
    </p:spTree>
    <p:extLst>
      <p:ext uri="{BB962C8B-B14F-4D97-AF65-F5344CB8AC3E}">
        <p14:creationId xmlns:p14="http://schemas.microsoft.com/office/powerpoint/2010/main" val="34614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>
            <a:extLst>
              <a:ext uri="{FF2B5EF4-FFF2-40B4-BE49-F238E27FC236}">
                <a16:creationId xmlns:a16="http://schemas.microsoft.com/office/drawing/2014/main" id="{C7D1C3E9-F52D-45E2-080A-2135C149F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20713"/>
            <a:ext cx="83264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</a:rPr>
              <a:t>Stödbränsleanvändning vid Sveriges krematorier 2022</a:t>
            </a:r>
          </a:p>
        </p:txBody>
      </p:sp>
      <p:sp>
        <p:nvSpPr>
          <p:cNvPr id="59397" name="Text Box 6">
            <a:extLst>
              <a:ext uri="{FF2B5EF4-FFF2-40B4-BE49-F238E27FC236}">
                <a16:creationId xmlns:a16="http://schemas.microsoft.com/office/drawing/2014/main" id="{DE9D71F2-C38F-EA68-6361-EADC4203F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368425"/>
            <a:ext cx="8182297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976438" algn="l"/>
                <a:tab pos="331628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976438" algn="l"/>
                <a:tab pos="33162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976438" algn="l"/>
                <a:tab pos="33162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6438" algn="l"/>
                <a:tab pos="3316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RME 	  32 krematorier	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HVO	  12 </a:t>
            </a:r>
            <a:r>
              <a:rPr lang="sv-SE" altLang="sv-SE" sz="2600" b="1" dirty="0" err="1">
                <a:solidFill>
                  <a:srgbClr val="000066"/>
                </a:solidFill>
              </a:rPr>
              <a:t>krem</a:t>
            </a:r>
            <a:r>
              <a:rPr lang="sv-SE" altLang="sv-SE" sz="2600" b="1" dirty="0">
                <a:solidFill>
                  <a:srgbClr val="000066"/>
                </a:solidFill>
              </a:rPr>
              <a:t>	 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Biogas 	    3 </a:t>
            </a:r>
            <a:r>
              <a:rPr lang="sv-SE" altLang="sv-SE" sz="2600" b="1" dirty="0" err="1">
                <a:solidFill>
                  <a:srgbClr val="000066"/>
                </a:solidFill>
              </a:rPr>
              <a:t>krem</a:t>
            </a:r>
            <a:r>
              <a:rPr lang="sv-SE" altLang="sv-SE" sz="2600" b="1" dirty="0">
                <a:solidFill>
                  <a:srgbClr val="000066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Diesel	    9 </a:t>
            </a:r>
            <a:r>
              <a:rPr lang="sv-SE" altLang="sv-SE" sz="2600" b="1" dirty="0" err="1">
                <a:solidFill>
                  <a:srgbClr val="000066"/>
                </a:solidFill>
              </a:rPr>
              <a:t>krem</a:t>
            </a:r>
            <a:r>
              <a:rPr lang="sv-SE" altLang="sv-SE" sz="2600" b="1" dirty="0">
                <a:solidFill>
                  <a:srgbClr val="000066"/>
                </a:solidFill>
              </a:rPr>
              <a:t>		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Naturgas *)	    1 </a:t>
            </a:r>
            <a:r>
              <a:rPr lang="sv-SE" altLang="sv-SE" sz="2600" b="1" dirty="0" err="1">
                <a:solidFill>
                  <a:srgbClr val="000066"/>
                </a:solidFill>
              </a:rPr>
              <a:t>krem</a:t>
            </a:r>
            <a:endParaRPr lang="sv-SE" altLang="sv-SE" sz="26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600" b="1" dirty="0">
                <a:solidFill>
                  <a:srgbClr val="000066"/>
                </a:solidFill>
              </a:rPr>
              <a:t>LPG (gasol)	    1 </a:t>
            </a:r>
            <a:r>
              <a:rPr lang="sv-SE" altLang="sv-SE" sz="2600" b="1" dirty="0" err="1">
                <a:solidFill>
                  <a:srgbClr val="000066"/>
                </a:solidFill>
              </a:rPr>
              <a:t>krem</a:t>
            </a:r>
            <a:r>
              <a:rPr lang="sv-SE" altLang="sv-SE" sz="2600" b="1" dirty="0">
                <a:solidFill>
                  <a:srgbClr val="000066"/>
                </a:solidFill>
              </a:rPr>
              <a:t>	 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2147888" algn="l"/>
                <a:tab pos="3316288" algn="l"/>
              </a:tabLst>
            </a:pPr>
            <a:r>
              <a:rPr lang="sv-SE" altLang="sv-SE" sz="2000" b="1" i="1" dirty="0">
                <a:solidFill>
                  <a:srgbClr val="000066"/>
                </a:solidFill>
              </a:rPr>
              <a:t>*) kan ha inblandning av biogas </a:t>
            </a:r>
          </a:p>
        </p:txBody>
      </p:sp>
      <p:pic>
        <p:nvPicPr>
          <p:cNvPr id="44036" name="Bildobjekt 6">
            <a:extLst>
              <a:ext uri="{FF2B5EF4-FFF2-40B4-BE49-F238E27FC236}">
                <a16:creationId xmlns:a16="http://schemas.microsoft.com/office/drawing/2014/main" id="{19E46CBF-92C4-AC0C-3CF5-D1DFA9DB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16663"/>
            <a:ext cx="3095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Bildobjekt 6">
            <a:extLst>
              <a:ext uri="{FF2B5EF4-FFF2-40B4-BE49-F238E27FC236}">
                <a16:creationId xmlns:a16="http://schemas.microsoft.com/office/drawing/2014/main" id="{16E21968-9BB6-01E8-DC89-056DC0C8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16663"/>
            <a:ext cx="3095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BEA7FA87-2D03-5ED4-5852-AFD85E8CD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084F8B6-03AD-4BD5-B6EF-3FB78237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724485"/>
            <a:ext cx="8001000" cy="26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  <a:cs typeface="Times New Roman" panose="02020603050405020304" pitchFamily="18" charset="0"/>
              </a:rPr>
              <a:t>RME (Raps Metyl Ester)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Relativt mycket jobb vid omställning (tankrengjöring, packningsbyte, ta bort/byta ut kopparrör)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Lägre pris än HVO, lite högre än Eo1.</a:t>
            </a:r>
          </a:p>
          <a:p>
            <a:pPr>
              <a:buNone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-	Inhemsk råvara i huvudsak</a:t>
            </a:r>
          </a:p>
          <a:p>
            <a:pPr>
              <a:buNone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-	Reducerar fossilt CO</a:t>
            </a:r>
            <a:r>
              <a:rPr lang="nb-NO" sz="2400" baseline="-25000" dirty="0">
                <a:solidFill>
                  <a:srgbClr val="000066"/>
                </a:solidFill>
                <a:cs typeface="Times New Roman" panose="02020603050405020304" pitchFamily="18" charset="0"/>
              </a:rPr>
              <a:t>2</a:t>
            </a: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 med ca 69 %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BC9D5DB-2EC1-4BEA-A31E-BEC902233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976569"/>
            <a:ext cx="3570093" cy="15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8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7274"/>
            <a:ext cx="3096344" cy="36382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084F8B6-03AD-4BD5-B6EF-3FB78237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56108"/>
            <a:ext cx="8001000" cy="352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600" b="1" dirty="0">
                <a:solidFill>
                  <a:srgbClr val="000066"/>
                </a:solidFill>
                <a:cs typeface="Times New Roman" panose="02020603050405020304" pitchFamily="18" charset="0"/>
              </a:rPr>
              <a:t>HVO (Hydrerad Vegetabilisk Olja)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Enkel omställning från Eo1/diesel, bara att tanka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Palmolja (PFAD) i mycket liten mängd</a:t>
            </a:r>
          </a:p>
          <a:p>
            <a:pPr marL="360363" indent="-360363">
              <a:buFontTx/>
              <a:buChar char="-"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Högre pris än Eo1 och RME</a:t>
            </a:r>
          </a:p>
          <a:p>
            <a:pPr marL="355600" indent="-355600">
              <a:buNone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-	Tillverkas av restprodukter såsom slaktavfall, använd frityrolja, fiskfett mm</a:t>
            </a:r>
          </a:p>
          <a:p>
            <a:pPr>
              <a:buNone/>
              <a:tabLst>
                <a:tab pos="360363" algn="l"/>
              </a:tabLst>
            </a:pP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-	Reducerar fossilt CO</a:t>
            </a:r>
            <a:r>
              <a:rPr lang="nb-NO" sz="2400" baseline="-25000" dirty="0">
                <a:solidFill>
                  <a:srgbClr val="000066"/>
                </a:solidFill>
                <a:cs typeface="Times New Roman" panose="02020603050405020304" pitchFamily="18" charset="0"/>
              </a:rPr>
              <a:t>2</a:t>
            </a:r>
            <a:r>
              <a:rPr lang="nb-NO" sz="2400" dirty="0">
                <a:solidFill>
                  <a:srgbClr val="000066"/>
                </a:solidFill>
                <a:cs typeface="Times New Roman" panose="02020603050405020304" pitchFamily="18" charset="0"/>
              </a:rPr>
              <a:t> med ca 90 %</a:t>
            </a:r>
            <a:endParaRPr lang="sv-SE" sz="2400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marL="360363" indent="-360363">
              <a:buNone/>
              <a:tabLst>
                <a:tab pos="360363" algn="l"/>
              </a:tabLst>
            </a:pPr>
            <a:endParaRPr lang="sv-SE" sz="2400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7A0DBF9-F3EB-4720-9C43-6F3A3646C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077072"/>
            <a:ext cx="4456652" cy="20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5654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873</Words>
  <Application>Microsoft Office PowerPoint</Application>
  <PresentationFormat>Bildspel på skärmen (4:3)</PresentationFormat>
  <Paragraphs>134</Paragraphs>
  <Slides>24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2" baseType="lpstr">
      <vt:lpstr>Arial</vt:lpstr>
      <vt:lpstr>Calibri</vt:lpstr>
      <vt:lpstr>Exo 2</vt:lpstr>
      <vt:lpstr>open_sansregular</vt:lpstr>
      <vt:lpstr>Playfair Display</vt:lpstr>
      <vt:lpstr>Roboto</vt:lpstr>
      <vt:lpstr>Times New Roman</vt:lpstr>
      <vt:lpstr>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EPRO-ES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Torbjörn Samuelsson</dc:creator>
  <cp:lastModifiedBy>Torbjörn Samuelsson</cp:lastModifiedBy>
  <cp:revision>150</cp:revision>
  <cp:lastPrinted>2021-11-16T13:23:23Z</cp:lastPrinted>
  <dcterms:created xsi:type="dcterms:W3CDTF">2007-11-11T20:28:32Z</dcterms:created>
  <dcterms:modified xsi:type="dcterms:W3CDTF">2023-05-07T11:50:51Z</dcterms:modified>
</cp:coreProperties>
</file>