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276" r:id="rId9"/>
    <p:sldId id="275" r:id="rId10"/>
    <p:sldId id="277" r:id="rId11"/>
    <p:sldId id="273" r:id="rId12"/>
    <p:sldId id="278" r:id="rId13"/>
    <p:sldId id="279" r:id="rId14"/>
    <p:sldId id="280" r:id="rId15"/>
    <p:sldId id="283" r:id="rId16"/>
    <p:sldId id="282" r:id="rId17"/>
    <p:sldId id="285" r:id="rId18"/>
    <p:sldId id="286" r:id="rId19"/>
    <p:sldId id="288" r:id="rId20"/>
    <p:sldId id="287" r:id="rId21"/>
    <p:sldId id="295" r:id="rId22"/>
    <p:sldId id="289" r:id="rId23"/>
    <p:sldId id="294" r:id="rId24"/>
    <p:sldId id="290" r:id="rId25"/>
    <p:sldId id="291" r:id="rId26"/>
    <p:sldId id="296" r:id="rId27"/>
    <p:sldId id="297" r:id="rId28"/>
    <p:sldId id="298" r:id="rId29"/>
    <p:sldId id="299" r:id="rId30"/>
    <p:sldId id="300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7B391-C082-4AFF-ACA1-B365A2A94CCE}" v="312" dt="2023-05-07T10:12:11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7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D&#248;dsfald/d&#248;dsfald%20kommun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D&#248;dsfald/d&#248;dsfald%20kommu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D&#248;dsfald/d&#248;dsfald%20kommu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D&#248;dsfald/d&#248;dsfald%20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D&#248;dsfald/d&#248;dsfald%20kommun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hbk-ebk%20fordeling/Kopi%20af%20Kolding%20Krematorium%20-%20D&#248;gnlogninger%2023042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a192f757233d679/Skrivebord/Kremkon/DKL/hbk-ebk%20fordeling/Kopi%20af%20Kolding%20Krematorium%20-%20D&#248;gnlogninger%2023042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8430622235608E-2"/>
          <c:y val="8.0271201826924446E-2"/>
          <c:w val="0.86486351706036746"/>
          <c:h val="0.78483000241131329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'[dødsfald kommuner.xlsx]FRKM222'!$R$3:$AO$3</c:f>
              <c:strCache>
                <c:ptCount val="2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</c:strCache>
            </c:strRef>
          </c:cat>
          <c:val>
            <c:numRef>
              <c:f>'[dødsfald kommuner.xlsx]FRKM222'!$R$155:$AO$155</c:f>
              <c:numCache>
                <c:formatCode>#,##0</c:formatCode>
                <c:ptCount val="24"/>
                <c:pt idx="0">
                  <c:v>57201</c:v>
                </c:pt>
                <c:pt idx="1">
                  <c:v>57427</c:v>
                </c:pt>
                <c:pt idx="2">
                  <c:v>57720</c:v>
                </c:pt>
                <c:pt idx="3">
                  <c:v>58183</c:v>
                </c:pt>
                <c:pt idx="4">
                  <c:v>58709</c:v>
                </c:pt>
                <c:pt idx="5">
                  <c:v>59306</c:v>
                </c:pt>
                <c:pt idx="6">
                  <c:v>59979</c:v>
                </c:pt>
                <c:pt idx="7">
                  <c:v>60657</c:v>
                </c:pt>
                <c:pt idx="8">
                  <c:v>61370</c:v>
                </c:pt>
                <c:pt idx="9">
                  <c:v>62062</c:v>
                </c:pt>
                <c:pt idx="10">
                  <c:v>62738</c:v>
                </c:pt>
                <c:pt idx="11">
                  <c:v>63368</c:v>
                </c:pt>
                <c:pt idx="12">
                  <c:v>63931</c:v>
                </c:pt>
                <c:pt idx="13">
                  <c:v>64424</c:v>
                </c:pt>
                <c:pt idx="14">
                  <c:v>64872</c:v>
                </c:pt>
                <c:pt idx="15">
                  <c:v>65265</c:v>
                </c:pt>
                <c:pt idx="16">
                  <c:v>65557</c:v>
                </c:pt>
                <c:pt idx="17">
                  <c:v>65763</c:v>
                </c:pt>
                <c:pt idx="18">
                  <c:v>65968</c:v>
                </c:pt>
                <c:pt idx="19">
                  <c:v>66118</c:v>
                </c:pt>
                <c:pt idx="20">
                  <c:v>66215</c:v>
                </c:pt>
                <c:pt idx="21">
                  <c:v>66331</c:v>
                </c:pt>
                <c:pt idx="22">
                  <c:v>66422</c:v>
                </c:pt>
                <c:pt idx="23">
                  <c:v>66533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E3D1-4DEF-B4A9-B9C504DA4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20111"/>
        <c:axId val="122319151"/>
        <c:extLst/>
      </c:lineChart>
      <c:catAx>
        <c:axId val="122320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in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2319151"/>
        <c:crosses val="autoZero"/>
        <c:auto val="0"/>
        <c:lblAlgn val="ctr"/>
        <c:lblOffset val="100"/>
        <c:tickLblSkip val="1"/>
        <c:noMultiLvlLbl val="0"/>
      </c:catAx>
      <c:valAx>
        <c:axId val="122319151"/>
        <c:scaling>
          <c:orientation val="minMax"/>
          <c:max val="70000"/>
          <c:min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cross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2320111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8430622235608E-2"/>
          <c:y val="8.0271201826924446E-2"/>
          <c:w val="0.86486351706036746"/>
          <c:h val="0.78483000241131329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'[dødsfald kommuner.xlsx]FRKM222'!$R$3:$AO$3</c:f>
              <c:strCache>
                <c:ptCount val="2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</c:strCache>
            </c:strRef>
          </c:cat>
          <c:val>
            <c:numRef>
              <c:f>'[dødsfald kommuner.xlsx]FRKM222'!$BQ$179:$CN$179</c:f>
              <c:numCache>
                <c:formatCode>0</c:formatCode>
                <c:ptCount val="24"/>
                <c:pt idx="0">
                  <c:v>49086.486415701875</c:v>
                </c:pt>
                <c:pt idx="1">
                  <c:v>49258.709778603617</c:v>
                </c:pt>
                <c:pt idx="2">
                  <c:v>49491.049647129854</c:v>
                </c:pt>
                <c:pt idx="3">
                  <c:v>49872.168949066858</c:v>
                </c:pt>
                <c:pt idx="4">
                  <c:v>50308.630158730899</c:v>
                </c:pt>
                <c:pt idx="5">
                  <c:v>50808.64196465983</c:v>
                </c:pt>
                <c:pt idx="6">
                  <c:v>51375.722816051624</c:v>
                </c:pt>
                <c:pt idx="7">
                  <c:v>51947.940545011908</c:v>
                </c:pt>
                <c:pt idx="8">
                  <c:v>52552.131008021468</c:v>
                </c:pt>
                <c:pt idx="9">
                  <c:v>53137.370727244815</c:v>
                </c:pt>
                <c:pt idx="10">
                  <c:v>53711.484560326913</c:v>
                </c:pt>
                <c:pt idx="11">
                  <c:v>54247.126554682683</c:v>
                </c:pt>
                <c:pt idx="12">
                  <c:v>54726.371927229506</c:v>
                </c:pt>
                <c:pt idx="13">
                  <c:v>55145.575429241282</c:v>
                </c:pt>
                <c:pt idx="14">
                  <c:v>55527.037768550203</c:v>
                </c:pt>
                <c:pt idx="15">
                  <c:v>55861.941116870243</c:v>
                </c:pt>
                <c:pt idx="16">
                  <c:v>56110.907948168671</c:v>
                </c:pt>
                <c:pt idx="17">
                  <c:v>56285.913033734607</c:v>
                </c:pt>
                <c:pt idx="18">
                  <c:v>56461.527757695847</c:v>
                </c:pt>
                <c:pt idx="19">
                  <c:v>56590.221634744725</c:v>
                </c:pt>
                <c:pt idx="20">
                  <c:v>56675.406728450682</c:v>
                </c:pt>
                <c:pt idx="21">
                  <c:v>56778.528453660983</c:v>
                </c:pt>
                <c:pt idx="22">
                  <c:v>56859.67849664174</c:v>
                </c:pt>
                <c:pt idx="23">
                  <c:v>56960.501734609796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D9E0-4D53-966D-BB0E79F5A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20111"/>
        <c:axId val="122319151"/>
        <c:extLst/>
      </c:lineChart>
      <c:catAx>
        <c:axId val="122320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in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2319151"/>
        <c:crosses val="autoZero"/>
        <c:auto val="0"/>
        <c:lblAlgn val="ctr"/>
        <c:lblOffset val="100"/>
        <c:tickLblSkip val="1"/>
        <c:noMultiLvlLbl val="0"/>
      </c:catAx>
      <c:valAx>
        <c:axId val="122319151"/>
        <c:scaling>
          <c:orientation val="minMax"/>
          <c:max val="70000"/>
          <c:min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cross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2320111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'[dødsfald kommuner.xlsx]Ark1'!$G$2:$AC$2</c:f>
              <c:numCache>
                <c:formatCode>0</c:formatCode>
                <c:ptCount val="2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</c:numCache>
            </c:numRef>
          </c:cat>
          <c:val>
            <c:numRef>
              <c:f>'[dødsfald kommuner.xlsx]Ark1'!$G$9:$AD$9</c:f>
              <c:numCache>
                <c:formatCode>0</c:formatCode>
                <c:ptCount val="24"/>
                <c:pt idx="0">
                  <c:v>2701.8563168901464</c:v>
                </c:pt>
                <c:pt idx="1">
                  <c:v>2717.406569073687</c:v>
                </c:pt>
                <c:pt idx="2">
                  <c:v>2736.2527986222167</c:v>
                </c:pt>
                <c:pt idx="3">
                  <c:v>2760.0852503382948</c:v>
                </c:pt>
                <c:pt idx="4">
                  <c:v>2783.4106286136057</c:v>
                </c:pt>
                <c:pt idx="5">
                  <c:v>2811.4686923360809</c:v>
                </c:pt>
                <c:pt idx="6">
                  <c:v>2837.5829745356136</c:v>
                </c:pt>
                <c:pt idx="7">
                  <c:v>2866.7396973797518</c:v>
                </c:pt>
                <c:pt idx="8">
                  <c:v>2897.3331283060652</c:v>
                </c:pt>
                <c:pt idx="9">
                  <c:v>2925.39119202854</c:v>
                </c:pt>
                <c:pt idx="10">
                  <c:v>2950.660351826793</c:v>
                </c:pt>
                <c:pt idx="11">
                  <c:v>2973.7321933817202</c:v>
                </c:pt>
                <c:pt idx="12">
                  <c:v>3000.438061262148</c:v>
                </c:pt>
                <c:pt idx="13">
                  <c:v>3017.9320949686312</c:v>
                </c:pt>
                <c:pt idx="14">
                  <c:v>3030.355394267438</c:v>
                </c:pt>
                <c:pt idx="15">
                  <c:v>3043.9618649280355</c:v>
                </c:pt>
                <c:pt idx="16">
                  <c:v>3053.0891868618528</c:v>
                </c:pt>
                <c:pt idx="17">
                  <c:v>3060.0191905523434</c:v>
                </c:pt>
                <c:pt idx="18">
                  <c:v>3064.1602903186126</c:v>
                </c:pt>
                <c:pt idx="19">
                  <c:v>3069.1465124861606</c:v>
                </c:pt>
                <c:pt idx="20">
                  <c:v>3072.4424898511506</c:v>
                </c:pt>
                <c:pt idx="21">
                  <c:v>3075.7384672161397</c:v>
                </c:pt>
                <c:pt idx="22">
                  <c:v>3080.7246893836882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6-4249-8DF0-33D37F687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3103"/>
        <c:axId val="8455983"/>
      </c:lineChart>
      <c:dateAx>
        <c:axId val="8453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455983"/>
        <c:crosses val="autoZero"/>
        <c:auto val="0"/>
        <c:lblOffset val="100"/>
        <c:baseTimeUnit val="days"/>
        <c:minorUnit val="1"/>
      </c:dateAx>
      <c:valAx>
        <c:axId val="845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453103"/>
        <c:crossesAt val="2022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58430622235608E-2"/>
          <c:y val="8.0271201826924446E-2"/>
          <c:w val="0.86486351706036746"/>
          <c:h val="0.78483000241131329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'[dødsfald kommuner.xlsx]FRKM222'!$R$3:$AO$3</c:f>
              <c:strCache>
                <c:ptCount val="2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</c:strCache>
            </c:strRef>
          </c:cat>
          <c:val>
            <c:numRef>
              <c:f>'[dødsfald kommuner.xlsx]FRKM222'!$BQ$179:$CN$179</c:f>
              <c:numCache>
                <c:formatCode>0</c:formatCode>
                <c:ptCount val="24"/>
                <c:pt idx="0">
                  <c:v>49086.486415701875</c:v>
                </c:pt>
                <c:pt idx="1">
                  <c:v>49258.709778603617</c:v>
                </c:pt>
                <c:pt idx="2">
                  <c:v>49491.049647129854</c:v>
                </c:pt>
                <c:pt idx="3">
                  <c:v>49872.168949066858</c:v>
                </c:pt>
                <c:pt idx="4">
                  <c:v>50308.630158730899</c:v>
                </c:pt>
                <c:pt idx="5">
                  <c:v>50808.64196465983</c:v>
                </c:pt>
                <c:pt idx="6">
                  <c:v>51375.722816051624</c:v>
                </c:pt>
                <c:pt idx="7">
                  <c:v>51947.940545011908</c:v>
                </c:pt>
                <c:pt idx="8">
                  <c:v>52552.131008021468</c:v>
                </c:pt>
                <c:pt idx="9">
                  <c:v>53137.370727244815</c:v>
                </c:pt>
                <c:pt idx="10">
                  <c:v>53711.484560326913</c:v>
                </c:pt>
                <c:pt idx="11">
                  <c:v>54247.126554682683</c:v>
                </c:pt>
                <c:pt idx="12">
                  <c:v>54726.371927229506</c:v>
                </c:pt>
                <c:pt idx="13">
                  <c:v>55145.575429241282</c:v>
                </c:pt>
                <c:pt idx="14">
                  <c:v>55527.037768550203</c:v>
                </c:pt>
                <c:pt idx="15">
                  <c:v>55861.941116870243</c:v>
                </c:pt>
                <c:pt idx="16">
                  <c:v>56110.907948168671</c:v>
                </c:pt>
                <c:pt idx="17">
                  <c:v>56285.913033734607</c:v>
                </c:pt>
                <c:pt idx="18">
                  <c:v>56461.527757695847</c:v>
                </c:pt>
                <c:pt idx="19">
                  <c:v>56590.221634744725</c:v>
                </c:pt>
                <c:pt idx="20">
                  <c:v>56675.406728450682</c:v>
                </c:pt>
                <c:pt idx="21">
                  <c:v>56778.528453660983</c:v>
                </c:pt>
                <c:pt idx="22">
                  <c:v>56859.67849664174</c:v>
                </c:pt>
                <c:pt idx="23">
                  <c:v>56960.501734609796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D9E0-4D53-966D-BB0E79F5A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320111"/>
        <c:axId val="122319151"/>
        <c:extLst/>
      </c:lineChart>
      <c:catAx>
        <c:axId val="122320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in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2319151"/>
        <c:crosses val="autoZero"/>
        <c:auto val="0"/>
        <c:lblAlgn val="ctr"/>
        <c:lblOffset val="100"/>
        <c:tickLblSkip val="1"/>
        <c:noMultiLvlLbl val="0"/>
      </c:catAx>
      <c:valAx>
        <c:axId val="122319151"/>
        <c:scaling>
          <c:orientation val="minMax"/>
          <c:max val="70000"/>
          <c:min val="4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cross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2320111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'[dødsfald kommuner.xlsx]Døde 2021'!$A$2:$A$13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'[dødsfald kommuner.xlsx]Døde 2021'!$B$2:$B$13</c:f>
              <c:numCache>
                <c:formatCode>General</c:formatCode>
                <c:ptCount val="12"/>
                <c:pt idx="0">
                  <c:v>5458</c:v>
                </c:pt>
                <c:pt idx="1">
                  <c:v>4350</c:v>
                </c:pt>
                <c:pt idx="2">
                  <c:v>4460</c:v>
                </c:pt>
                <c:pt idx="3">
                  <c:v>4352</c:v>
                </c:pt>
                <c:pt idx="4">
                  <c:v>4640</c:v>
                </c:pt>
                <c:pt idx="5">
                  <c:v>4416</c:v>
                </c:pt>
                <c:pt idx="6">
                  <c:v>4604</c:v>
                </c:pt>
                <c:pt idx="7">
                  <c:v>4767</c:v>
                </c:pt>
                <c:pt idx="8">
                  <c:v>4577</c:v>
                </c:pt>
                <c:pt idx="9">
                  <c:v>5001</c:v>
                </c:pt>
                <c:pt idx="10">
                  <c:v>4974</c:v>
                </c:pt>
                <c:pt idx="11">
                  <c:v>5553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24-4635-8CE7-CD6AA9DAA63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'[dødsfald kommuner.xlsx]Døde 2021'!$A$2:$A$13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'[dødsfald kommuner.xlsx]Døde 2021'!$C$2:$C$13</c:f>
              <c:numCache>
                <c:formatCode>0.0</c:formatCode>
                <c:ptCount val="12"/>
                <c:pt idx="0">
                  <c:v>4762.666666666667</c:v>
                </c:pt>
                <c:pt idx="1">
                  <c:v>4762.666666666667</c:v>
                </c:pt>
                <c:pt idx="2">
                  <c:v>4762.666666666667</c:v>
                </c:pt>
                <c:pt idx="3">
                  <c:v>4762.666666666667</c:v>
                </c:pt>
                <c:pt idx="4">
                  <c:v>4762.666666666667</c:v>
                </c:pt>
                <c:pt idx="5">
                  <c:v>4762.666666666667</c:v>
                </c:pt>
                <c:pt idx="6">
                  <c:v>4762.666666666667</c:v>
                </c:pt>
                <c:pt idx="7">
                  <c:v>4762.666666666667</c:v>
                </c:pt>
                <c:pt idx="8">
                  <c:v>4762.666666666667</c:v>
                </c:pt>
                <c:pt idx="9">
                  <c:v>4762.666666666667</c:v>
                </c:pt>
                <c:pt idx="10">
                  <c:v>4762.666666666667</c:v>
                </c:pt>
                <c:pt idx="11">
                  <c:v>4762.666666666667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24-4635-8CE7-CD6AA9DAA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572768"/>
        <c:axId val="379580448"/>
      </c:lineChart>
      <c:catAx>
        <c:axId val="37957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9580448"/>
        <c:crosses val="autoZero"/>
        <c:auto val="1"/>
        <c:lblAlgn val="ctr"/>
        <c:lblOffset val="100"/>
        <c:noMultiLvlLbl val="0"/>
      </c:catAx>
      <c:valAx>
        <c:axId val="37958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957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E6-4039-AB76-93ECFD8546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E6-4039-AB76-93ECFD8546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E6-4039-AB76-93ECFD854676}"/>
              </c:ext>
            </c:extLst>
          </c:dPt>
          <c:cat>
            <c:strRef>
              <c:f>'[Kopi af Kolding Krematorium - Døgnlogninger 230427.xlsx]EnergiLogninger'!$B$132:$B$134</c:f>
              <c:strCache>
                <c:ptCount val="3"/>
                <c:pt idx="0">
                  <c:v>Opvarm</c:v>
                </c:pt>
                <c:pt idx="1">
                  <c:v>Tomg</c:v>
                </c:pt>
                <c:pt idx="2">
                  <c:v>Kremering</c:v>
                </c:pt>
              </c:strCache>
            </c:strRef>
          </c:cat>
          <c:val>
            <c:numRef>
              <c:f>'[Kopi af Kolding Krematorium - Døgnlogninger 230427.xlsx]EnergiLogninger'!$G$132:$G$134</c:f>
              <c:numCache>
                <c:formatCode>#,##0.00</c:formatCode>
                <c:ptCount val="3"/>
                <c:pt idx="0">
                  <c:v>0.38353113494174917</c:v>
                </c:pt>
                <c:pt idx="1">
                  <c:v>0.14790335669235033</c:v>
                </c:pt>
                <c:pt idx="2">
                  <c:v>0.46831424692083479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D7-4D03-ADE4-C18CE2A9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A-491D-B8EB-F10D118A05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A-491D-B8EB-F10D118A0505}"/>
              </c:ext>
            </c:extLst>
          </c:dPt>
          <c:cat>
            <c:strRef>
              <c:f>'[Kopi af Kolding Krematorium - Døgnlogninger 230427.xlsx]EnergiLogninger'!$H$131:$I$131</c:f>
              <c:strCache>
                <c:ptCount val="2"/>
                <c:pt idx="0">
                  <c:v>% HBK</c:v>
                </c:pt>
                <c:pt idx="1">
                  <c:v>% EBK</c:v>
                </c:pt>
              </c:strCache>
            </c:strRef>
          </c:cat>
          <c:val>
            <c:numRef>
              <c:f>'[Kopi af Kolding Krematorium - Døgnlogninger 230427.xlsx]EnergiLogninger'!$H$137:$I$137</c:f>
              <c:numCache>
                <c:formatCode>#,##0.00</c:formatCode>
                <c:ptCount val="2"/>
                <c:pt idx="0">
                  <c:v>0.10901163690957465</c:v>
                </c:pt>
                <c:pt idx="1">
                  <c:v>0.89104220364792908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A-491D-B8EB-F10D118A0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4FF5C-E279-4D0F-B6DC-CF55CF9C5864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FF9E3-7AD7-4BE7-88F1-8E954F66C1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867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1FE9CD-1880-B84F-4C95-6310D3552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AFE285-B63D-4E0C-B683-AD8D28FC094D}" type="slidenum">
              <a:rPr lang="da-DK" altLang="da-DK"/>
              <a:pPr>
                <a:spcBef>
                  <a:spcPct val="0"/>
                </a:spcBef>
              </a:pPr>
              <a:t>9</a:t>
            </a:fld>
            <a:endParaRPr lang="da-DK" altLang="da-DK"/>
          </a:p>
        </p:txBody>
      </p:sp>
      <p:sp>
        <p:nvSpPr>
          <p:cNvPr id="6147" name="Pladsholder til diasbillede 1">
            <a:extLst>
              <a:ext uri="{FF2B5EF4-FFF2-40B4-BE49-F238E27FC236}">
                <a16:creationId xmlns:a16="http://schemas.microsoft.com/office/drawing/2014/main" id="{8269DC06-EB25-90AC-F793-14E996203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Pladsholder til noter 2">
            <a:extLst>
              <a:ext uri="{FF2B5EF4-FFF2-40B4-BE49-F238E27FC236}">
                <a16:creationId xmlns:a16="http://schemas.microsoft.com/office/drawing/2014/main" id="{CC1B1F74-A1B0-CA1A-7533-8D9D45716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6149" name="Pladsholder til diasnummer 3">
            <a:extLst>
              <a:ext uri="{FF2B5EF4-FFF2-40B4-BE49-F238E27FC236}">
                <a16:creationId xmlns:a16="http://schemas.microsoft.com/office/drawing/2014/main" id="{5AFA09CF-6F7D-D578-24AC-C4341FF62F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0FA4B88-610C-4D93-AA32-51E881E245F6}" type="slidenum">
              <a:rPr lang="da-DK" altLang="da-DK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7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1FE9CD-1880-B84F-4C95-6310D3552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AFE285-B63D-4E0C-B683-AD8D28FC094D}" type="slidenum">
              <a:rPr lang="da-DK" altLang="da-DK"/>
              <a:pPr>
                <a:spcBef>
                  <a:spcPct val="0"/>
                </a:spcBef>
              </a:pPr>
              <a:t>11</a:t>
            </a:fld>
            <a:endParaRPr lang="da-DK" altLang="da-DK"/>
          </a:p>
        </p:txBody>
      </p:sp>
      <p:sp>
        <p:nvSpPr>
          <p:cNvPr id="6147" name="Pladsholder til diasbillede 1">
            <a:extLst>
              <a:ext uri="{FF2B5EF4-FFF2-40B4-BE49-F238E27FC236}">
                <a16:creationId xmlns:a16="http://schemas.microsoft.com/office/drawing/2014/main" id="{8269DC06-EB25-90AC-F793-14E996203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Pladsholder til noter 2">
            <a:extLst>
              <a:ext uri="{FF2B5EF4-FFF2-40B4-BE49-F238E27FC236}">
                <a16:creationId xmlns:a16="http://schemas.microsoft.com/office/drawing/2014/main" id="{CC1B1F74-A1B0-CA1A-7533-8D9D45716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6149" name="Pladsholder til diasnummer 3">
            <a:extLst>
              <a:ext uri="{FF2B5EF4-FFF2-40B4-BE49-F238E27FC236}">
                <a16:creationId xmlns:a16="http://schemas.microsoft.com/office/drawing/2014/main" id="{5AFA09CF-6F7D-D578-24AC-C4341FF62F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0FA4B88-610C-4D93-AA32-51E881E245F6}" type="slidenum">
              <a:rPr lang="da-DK" altLang="da-DK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11</a:t>
            </a:fld>
            <a:endParaRPr lang="da-DK" altLang="da-D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1FE9CD-1880-B84F-4C95-6310D3552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AFE285-B63D-4E0C-B683-AD8D28FC094D}" type="slidenum">
              <a:rPr lang="da-DK" altLang="da-DK"/>
              <a:pPr>
                <a:spcBef>
                  <a:spcPct val="0"/>
                </a:spcBef>
              </a:pPr>
              <a:t>19</a:t>
            </a:fld>
            <a:endParaRPr lang="da-DK" altLang="da-DK"/>
          </a:p>
        </p:txBody>
      </p:sp>
      <p:sp>
        <p:nvSpPr>
          <p:cNvPr id="6147" name="Pladsholder til diasbillede 1">
            <a:extLst>
              <a:ext uri="{FF2B5EF4-FFF2-40B4-BE49-F238E27FC236}">
                <a16:creationId xmlns:a16="http://schemas.microsoft.com/office/drawing/2014/main" id="{8269DC06-EB25-90AC-F793-14E996203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Pladsholder til noter 2">
            <a:extLst>
              <a:ext uri="{FF2B5EF4-FFF2-40B4-BE49-F238E27FC236}">
                <a16:creationId xmlns:a16="http://schemas.microsoft.com/office/drawing/2014/main" id="{CC1B1F74-A1B0-CA1A-7533-8D9D45716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6149" name="Pladsholder til diasnummer 3">
            <a:extLst>
              <a:ext uri="{FF2B5EF4-FFF2-40B4-BE49-F238E27FC236}">
                <a16:creationId xmlns:a16="http://schemas.microsoft.com/office/drawing/2014/main" id="{5AFA09CF-6F7D-D578-24AC-C4341FF62F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0FA4B88-610C-4D93-AA32-51E881E245F6}" type="slidenum">
              <a:rPr lang="da-DK" altLang="da-DK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19</a:t>
            </a:fld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5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40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494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994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2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513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19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5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69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7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99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CB09-47D8-464B-97B0-E0C50B4222DE}" type="datetimeFigureOut">
              <a:rPr lang="da-DK" smtClean="0"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7509-7DA4-41D5-BD15-AE14AECB76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8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D68B3-FE22-EA70-3CD9-EB3F0C564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Kremationer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8EAE91-38ED-17AB-DC42-BAE056141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Prognose 2023-2045</a:t>
            </a:r>
          </a:p>
        </p:txBody>
      </p:sp>
      <p:sp>
        <p:nvSpPr>
          <p:cNvPr id="4" name="Tekstfelt 1">
            <a:extLst>
              <a:ext uri="{FF2B5EF4-FFF2-40B4-BE49-F238E27FC236}">
                <a16:creationId xmlns:a16="http://schemas.microsoft.com/office/drawing/2014/main" id="{BF375448-50E4-CC0F-C2FF-D2F695F3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>
                <a:solidFill>
                  <a:srgbClr val="FF0000"/>
                </a:solidFill>
              </a:rPr>
              <a:t>KrematorieKonsulenten</a:t>
            </a:r>
            <a:endParaRPr lang="da-DK" alt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7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825E2-A6CE-0452-37D1-D0F64183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OPLANDE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90AA51-2BD4-D71B-A403-9331199CA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Fordelt på de enkelte krematorier</a:t>
            </a:r>
          </a:p>
        </p:txBody>
      </p:sp>
      <p:sp>
        <p:nvSpPr>
          <p:cNvPr id="4" name="Tekstfelt 1">
            <a:extLst>
              <a:ext uri="{FF2B5EF4-FFF2-40B4-BE49-F238E27FC236}">
                <a16:creationId xmlns:a16="http://schemas.microsoft.com/office/drawing/2014/main" id="{1F8B709E-2A82-F4E5-9F05-3BE17740D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78716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EA97D8B-3060-C407-0AB9-243D492B1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073" y="-496162"/>
            <a:ext cx="10980551" cy="7765063"/>
          </a:xfrm>
          <a:prstGeom prst="rect">
            <a:avLst/>
          </a:prstGeom>
        </p:spPr>
      </p:pic>
      <p:sp>
        <p:nvSpPr>
          <p:cNvPr id="5123" name="Tekstfelt 1">
            <a:extLst>
              <a:ext uri="{FF2B5EF4-FFF2-40B4-BE49-F238E27FC236}">
                <a16:creationId xmlns:a16="http://schemas.microsoft.com/office/drawing/2014/main" id="{968B6077-CFD5-2286-611A-E4990A35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D985986-AF92-A08D-C7A3-A7AF7F2EC757}"/>
              </a:ext>
            </a:extLst>
          </p:cNvPr>
          <p:cNvSpPr txBox="1"/>
          <p:nvPr/>
        </p:nvSpPr>
        <p:spPr>
          <a:xfrm>
            <a:off x="7077919" y="549797"/>
            <a:ext cx="280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KREMATORIER 2023</a:t>
            </a:r>
          </a:p>
          <a:p>
            <a:endParaRPr lang="da-DK" dirty="0"/>
          </a:p>
          <a:p>
            <a:r>
              <a:rPr lang="da-DK" dirty="0" err="1"/>
              <a:t>Oplande</a:t>
            </a:r>
            <a:r>
              <a:rPr lang="da-DK" dirty="0"/>
              <a:t> fordelt på kommuner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1998F47-7FA7-BD7C-7B57-85BB6BCD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4800" y="-489600"/>
            <a:ext cx="10980745" cy="77652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A5E777F-79C0-962B-D884-1D1CEC1E949A}"/>
              </a:ext>
            </a:extLst>
          </p:cNvPr>
          <p:cNvSpPr txBox="1"/>
          <p:nvPr/>
        </p:nvSpPr>
        <p:spPr>
          <a:xfrm>
            <a:off x="7077919" y="549797"/>
            <a:ext cx="280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KREMATORIER 2023</a:t>
            </a:r>
          </a:p>
          <a:p>
            <a:endParaRPr lang="da-DK" dirty="0"/>
          </a:p>
          <a:p>
            <a:r>
              <a:rPr lang="da-DK" dirty="0" err="1"/>
              <a:t>Oplande</a:t>
            </a:r>
            <a:r>
              <a:rPr lang="da-DK" dirty="0"/>
              <a:t> fordelt på kremationer</a:t>
            </a:r>
          </a:p>
        </p:txBody>
      </p:sp>
      <p:sp>
        <p:nvSpPr>
          <p:cNvPr id="7" name="Tekstfelt 1">
            <a:extLst>
              <a:ext uri="{FF2B5EF4-FFF2-40B4-BE49-F238E27FC236}">
                <a16:creationId xmlns:a16="http://schemas.microsoft.com/office/drawing/2014/main" id="{365B3BCD-126D-67A2-BA91-02A7E4F5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27768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1">
            <a:extLst>
              <a:ext uri="{FF2B5EF4-FFF2-40B4-BE49-F238E27FC236}">
                <a16:creationId xmlns:a16="http://schemas.microsoft.com/office/drawing/2014/main" id="{4FF339FF-D6BF-C58D-DBEC-E33219E47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EFF9DD1-737C-49BC-9D34-1CFAB492A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13748"/>
              </p:ext>
            </p:extLst>
          </p:nvPr>
        </p:nvGraphicFramePr>
        <p:xfrm>
          <a:off x="1478752" y="1800000"/>
          <a:ext cx="6363095" cy="40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12">
                  <a:extLst>
                    <a:ext uri="{9D8B030D-6E8A-4147-A177-3AD203B41FA5}">
                      <a16:colId xmlns:a16="http://schemas.microsoft.com/office/drawing/2014/main" val="751322630"/>
                    </a:ext>
                  </a:extLst>
                </a:gridCol>
                <a:gridCol w="2438412">
                  <a:extLst>
                    <a:ext uri="{9D8B030D-6E8A-4147-A177-3AD203B41FA5}">
                      <a16:colId xmlns:a16="http://schemas.microsoft.com/office/drawing/2014/main" val="1994308729"/>
                    </a:ext>
                  </a:extLst>
                </a:gridCol>
                <a:gridCol w="1114703">
                  <a:extLst>
                    <a:ext uri="{9D8B030D-6E8A-4147-A177-3AD203B41FA5}">
                      <a16:colId xmlns:a16="http://schemas.microsoft.com/office/drawing/2014/main" val="3072152065"/>
                    </a:ext>
                  </a:extLst>
                </a:gridCol>
                <a:gridCol w="371568">
                  <a:extLst>
                    <a:ext uri="{9D8B030D-6E8A-4147-A177-3AD203B41FA5}">
                      <a16:colId xmlns:a16="http://schemas.microsoft.com/office/drawing/2014/main" val="2203443629"/>
                    </a:ext>
                  </a:extLst>
                </a:gridCol>
              </a:tblGrid>
              <a:tr h="448920"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 dirty="0">
                          <a:effectLst/>
                        </a:rPr>
                        <a:t>Krematorium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>
                          <a:effectLst/>
                        </a:rPr>
                        <a:t>Oplandskommuner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>
                          <a:effectLst/>
                        </a:rPr>
                        <a:t>Bidrag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47462642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2222310397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u="none" strike="noStrike" dirty="0">
                          <a:effectLst/>
                        </a:rPr>
                        <a:t>Odense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22263709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Assens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100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%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65578373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Faaborg-Midtfyn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30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%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92720145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Kerteminde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100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%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04468004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Middelfart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30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%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76258920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Nordfyns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100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%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29812188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>
                          <a:effectLst/>
                        </a:rPr>
                        <a:t>Odense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100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2079684"/>
                  </a:ext>
                </a:extLst>
              </a:tr>
            </a:tbl>
          </a:graphicData>
        </a:graphic>
      </p:graphicFrame>
      <p:sp>
        <p:nvSpPr>
          <p:cNvPr id="18" name="Titel 1">
            <a:extLst>
              <a:ext uri="{FF2B5EF4-FFF2-40B4-BE49-F238E27FC236}">
                <a16:creationId xmlns:a16="http://schemas.microsoft.com/office/drawing/2014/main" id="{15012DB4-8BFD-E7FA-2F3D-C76640B665D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Odense krematorium, </a:t>
            </a:r>
            <a:r>
              <a:rPr lang="da-DK" dirty="0" err="1"/>
              <a:t>Oplande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499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B3FF8C7-C3C7-600D-A168-D6DBEC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6FCA862-B0EC-9567-C9D8-83E14944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37177"/>
              </p:ext>
            </p:extLst>
          </p:nvPr>
        </p:nvGraphicFramePr>
        <p:xfrm>
          <a:off x="1479600" y="1080000"/>
          <a:ext cx="6363312" cy="5170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566">
                  <a:extLst>
                    <a:ext uri="{9D8B030D-6E8A-4147-A177-3AD203B41FA5}">
                      <a16:colId xmlns:a16="http://schemas.microsoft.com/office/drawing/2014/main" val="83698355"/>
                    </a:ext>
                  </a:extLst>
                </a:gridCol>
                <a:gridCol w="362490">
                  <a:extLst>
                    <a:ext uri="{9D8B030D-6E8A-4147-A177-3AD203B41FA5}">
                      <a16:colId xmlns:a16="http://schemas.microsoft.com/office/drawing/2014/main" val="2327943806"/>
                    </a:ext>
                  </a:extLst>
                </a:gridCol>
                <a:gridCol w="1854263">
                  <a:extLst>
                    <a:ext uri="{9D8B030D-6E8A-4147-A177-3AD203B41FA5}">
                      <a16:colId xmlns:a16="http://schemas.microsoft.com/office/drawing/2014/main" val="3869774854"/>
                    </a:ext>
                  </a:extLst>
                </a:gridCol>
                <a:gridCol w="1007471">
                  <a:extLst>
                    <a:ext uri="{9D8B030D-6E8A-4147-A177-3AD203B41FA5}">
                      <a16:colId xmlns:a16="http://schemas.microsoft.com/office/drawing/2014/main" val="1974221124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515294736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2400" b="1" u="none" strike="noStrike" dirty="0">
                          <a:effectLst/>
                        </a:rPr>
                        <a:t>Odense krematorium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76850923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 dirty="0">
                          <a:effectLst/>
                        </a:rPr>
                        <a:t>Opland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>
                          <a:effectLst/>
                        </a:rPr>
                        <a:t>Døde 2021</a:t>
                      </a:r>
                      <a:br>
                        <a:rPr lang="da-DK" sz="2400" u="none" strike="noStrike">
                          <a:effectLst/>
                        </a:rPr>
                      </a:br>
                      <a:r>
                        <a:rPr lang="da-DK" sz="2400" u="none" strike="noStrike">
                          <a:effectLst/>
                        </a:rPr>
                        <a:t>Kommune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>
                          <a:effectLst/>
                        </a:rPr>
                        <a:t>Døde 2021</a:t>
                      </a:r>
                      <a:br>
                        <a:rPr lang="da-DK" sz="2400" u="none" strike="noStrike">
                          <a:effectLst/>
                        </a:rPr>
                      </a:br>
                      <a:r>
                        <a:rPr lang="da-DK" sz="2400" u="none" strike="noStrike">
                          <a:effectLst/>
                        </a:rPr>
                        <a:t>Kommune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 dirty="0">
                          <a:effectLst/>
                        </a:rPr>
                        <a:t>Bidrag 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400" u="none" strike="noStrike" dirty="0">
                          <a:effectLst/>
                        </a:rPr>
                        <a:t>Døde </a:t>
                      </a:r>
                      <a:br>
                        <a:rPr lang="da-DK" sz="2400" u="none" strike="noStrike" dirty="0">
                          <a:effectLst/>
                        </a:rPr>
                      </a:br>
                      <a:r>
                        <a:rPr lang="da-DK" sz="2400" u="none" strike="noStrike" dirty="0">
                          <a:effectLst/>
                        </a:rPr>
                        <a:t>Opland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865033827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Assens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503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503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100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503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1194857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Faaborg-Midtfyn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591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591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30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177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4964508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Kerteminde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263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263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100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263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9521168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Middelfart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451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451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30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135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9099122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Nordfyns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317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317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100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317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652601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Odense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1856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1856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100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1856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8884124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I alt Odense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3252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91220784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20856132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Kremationer i 2021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2748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728862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8485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>
                          <a:effectLst/>
                        </a:rPr>
                        <a:t>Kremerings %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84,5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64302885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B1767472-A7C1-2B7E-F48C-AB2E30D8C23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Odense, Kremerings %</a:t>
            </a:r>
          </a:p>
        </p:txBody>
      </p:sp>
    </p:spTree>
    <p:extLst>
      <p:ext uri="{BB962C8B-B14F-4D97-AF65-F5344CB8AC3E}">
        <p14:creationId xmlns:p14="http://schemas.microsoft.com/office/powerpoint/2010/main" val="180358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B3FF8C7-C3C7-600D-A168-D6DBEC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8458855-E5F6-653D-6601-6B8244D6F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78821"/>
              </p:ext>
            </p:extLst>
          </p:nvPr>
        </p:nvGraphicFramePr>
        <p:xfrm>
          <a:off x="1479600" y="1800000"/>
          <a:ext cx="6362077" cy="3950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6513">
                  <a:extLst>
                    <a:ext uri="{9D8B030D-6E8A-4147-A177-3AD203B41FA5}">
                      <a16:colId xmlns:a16="http://schemas.microsoft.com/office/drawing/2014/main" val="195840127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425554495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4138151640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1128858051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458027162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414684806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2804630118"/>
                    </a:ext>
                  </a:extLst>
                </a:gridCol>
              </a:tblGrid>
              <a:tr h="632462">
                <a:tc>
                  <a:txBody>
                    <a:bodyPr/>
                    <a:lstStyle/>
                    <a:p>
                      <a:pPr algn="r" fontAlgn="b"/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2023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2024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…….</a:t>
                      </a: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2043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2044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2045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739454426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398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401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456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455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455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966910878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Faaborg-Midtfyn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159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159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174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174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174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2762158550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Kerteminde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257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259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301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302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303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2776464970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Middelfart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112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114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147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147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148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3101436391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Nordfyns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284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286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346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347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348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3533083091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Odense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1492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1497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1650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 dirty="0">
                          <a:effectLst/>
                        </a:rPr>
                        <a:t>1651</a:t>
                      </a:r>
                      <a:endParaRPr lang="da-D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u="none" strike="noStrike">
                          <a:effectLst/>
                        </a:rPr>
                        <a:t>1653</a:t>
                      </a:r>
                      <a:endParaRPr lang="da-D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4253794784"/>
                  </a:ext>
                </a:extLst>
              </a:tr>
              <a:tr h="316231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alt Odense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2702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2717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da-DK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3072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3076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400" b="1" u="none" strike="noStrike" dirty="0">
                          <a:effectLst/>
                        </a:rPr>
                        <a:t>3081</a:t>
                      </a:r>
                      <a:endParaRPr lang="da-D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" marR="2057" marT="2057" marB="0" anchor="b"/>
                </a:tc>
                <a:extLst>
                  <a:ext uri="{0D108BD9-81ED-4DB2-BD59-A6C34878D82A}">
                    <a16:rowId xmlns:a16="http://schemas.microsoft.com/office/drawing/2014/main" val="1540783894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6685330D-9802-2414-4E8F-2BF914F96C8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Odense krematorium</a:t>
            </a:r>
          </a:p>
          <a:p>
            <a:pPr algn="ctr"/>
            <a:r>
              <a:rPr lang="da-DK" dirty="0"/>
              <a:t>Kremationer  2023-2045</a:t>
            </a:r>
          </a:p>
        </p:txBody>
      </p:sp>
    </p:spTree>
    <p:extLst>
      <p:ext uri="{BB962C8B-B14F-4D97-AF65-F5344CB8AC3E}">
        <p14:creationId xmlns:p14="http://schemas.microsoft.com/office/powerpoint/2010/main" val="180482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B3FF8C7-C3C7-600D-A168-D6DBEC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F272AC-FB82-4DFA-8BE6-9DD8C0672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454967"/>
              </p:ext>
            </p:extLst>
          </p:nvPr>
        </p:nvGraphicFramePr>
        <p:xfrm>
          <a:off x="1710519" y="1690689"/>
          <a:ext cx="5651750" cy="432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FD7E045B-CDDE-5D7A-1CC8-69162602A33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Odense krematorium</a:t>
            </a:r>
          </a:p>
          <a:p>
            <a:pPr algn="ctr"/>
            <a:r>
              <a:rPr lang="da-DK" dirty="0"/>
              <a:t>Kremationer  2023-2045</a:t>
            </a:r>
          </a:p>
        </p:txBody>
      </p:sp>
    </p:spTree>
    <p:extLst>
      <p:ext uri="{BB962C8B-B14F-4D97-AF65-F5344CB8AC3E}">
        <p14:creationId xmlns:p14="http://schemas.microsoft.com/office/powerpoint/2010/main" val="353752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B3FF8C7-C3C7-600D-A168-D6DBEC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A7592E5-BE58-E3D7-7EB3-287840C99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017"/>
              </p:ext>
            </p:extLst>
          </p:nvPr>
        </p:nvGraphicFramePr>
        <p:xfrm>
          <a:off x="628651" y="1262491"/>
          <a:ext cx="7886697" cy="377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59">
                  <a:extLst>
                    <a:ext uri="{9D8B030D-6E8A-4147-A177-3AD203B41FA5}">
                      <a16:colId xmlns:a16="http://schemas.microsoft.com/office/drawing/2014/main" val="2943896805"/>
                    </a:ext>
                  </a:extLst>
                </a:gridCol>
                <a:gridCol w="390379">
                  <a:extLst>
                    <a:ext uri="{9D8B030D-6E8A-4147-A177-3AD203B41FA5}">
                      <a16:colId xmlns:a16="http://schemas.microsoft.com/office/drawing/2014/main" val="3994161448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1853759619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18017519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136498741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969908804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4019033804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262734358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82887515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2712887952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114872616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1861771162"/>
                    </a:ext>
                  </a:extLst>
                </a:gridCol>
                <a:gridCol w="606669">
                  <a:extLst>
                    <a:ext uri="{9D8B030D-6E8A-4147-A177-3AD203B41FA5}">
                      <a16:colId xmlns:a16="http://schemas.microsoft.com/office/drawing/2014/main" val="3965584792"/>
                    </a:ext>
                  </a:extLst>
                </a:gridCol>
              </a:tblGrid>
              <a:tr h="174721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2023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2024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2025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2026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2027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2028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2029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2030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2031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2032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2033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2034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878634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Ballerup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1537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1550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1566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1580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1596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1619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1659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1662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1666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1672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1677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96679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Esbjerg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1220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1227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1236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1247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1259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1272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1287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1301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1315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1330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1342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1353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205413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Frederiksberg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1669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1655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1649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1647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1649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1656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1661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1671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1678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1688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1697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1702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4197135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Glostrup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2186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2188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2193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2203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2226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2242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2258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2276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2292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2307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2320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1701497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Hillerød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1740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1768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1802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1839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1876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1955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1994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2029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2066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2096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2122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401153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Hjørring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1362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1366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1373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1381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1393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1404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1430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1444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1455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1466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1477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69359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Holstebro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2839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2862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2889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2914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2947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2979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3011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3043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3073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3104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3131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04152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Horsens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2059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2079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2103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2130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2160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2193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2228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2263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2302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2374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2406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49671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Kolding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2590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2610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2639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2671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2705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2745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2780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2815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2860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2894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2930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2960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669201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København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6928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6896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6901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6918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6956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7007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7064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7131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7196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7270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7338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7402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1699133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Odense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2702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2736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2760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2783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2811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2867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2897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2951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2974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238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Randers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1908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1944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1967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1990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2015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2043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2070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2098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2150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2175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961579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Ringsted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8913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8985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9085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9187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9299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9418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9533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9650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9762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9867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9963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10048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2059837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Rønne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508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511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522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527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531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536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541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543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916918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Silkeborg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1702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1732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1749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1780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1801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1853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1878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1906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1932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1956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2041316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Svendborg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1620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1628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1652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1667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1683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1699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1715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1732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1750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1764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803839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Aabenraa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2181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2192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2206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2223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2239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2260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2281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2300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2319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2353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2365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36888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Aalborg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2907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2926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2948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2973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3001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3031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3063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3098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3128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3163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3192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3218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06441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Aarhus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2738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2758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2786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2817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2850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2888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2929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2971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3013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3056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3098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3136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91045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388095717"/>
                  </a:ext>
                </a:extLst>
              </a:tr>
              <a:tr h="10323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I alt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49288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49518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49897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50332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50830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51395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51964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52567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53149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53721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>
                          <a:effectLst/>
                        </a:rPr>
                        <a:t>54254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54730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0" marR="3640" marT="3640" marB="0" anchor="b"/>
                </a:tc>
                <a:extLst>
                  <a:ext uri="{0D108BD9-81ED-4DB2-BD59-A6C34878D82A}">
                    <a16:rowId xmlns:a16="http://schemas.microsoft.com/office/drawing/2014/main" val="748701716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8E0F663C-ABFC-8B21-C40B-C156372FF94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Kremationer i alt, 2023-2034</a:t>
            </a:r>
          </a:p>
        </p:txBody>
      </p:sp>
    </p:spTree>
    <p:extLst>
      <p:ext uri="{BB962C8B-B14F-4D97-AF65-F5344CB8AC3E}">
        <p14:creationId xmlns:p14="http://schemas.microsoft.com/office/powerpoint/2010/main" val="91138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B3FF8C7-C3C7-600D-A168-D6DBEC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6E72520-F1B6-10B6-2A71-38514FD2D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3591"/>
              </p:ext>
            </p:extLst>
          </p:nvPr>
        </p:nvGraphicFramePr>
        <p:xfrm>
          <a:off x="1177290" y="1312545"/>
          <a:ext cx="7039447" cy="342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780">
                  <a:extLst>
                    <a:ext uri="{9D8B030D-6E8A-4147-A177-3AD203B41FA5}">
                      <a16:colId xmlns:a16="http://schemas.microsoft.com/office/drawing/2014/main" val="1282002384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2787986548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2475333936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4265794008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921826899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4735230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2159979687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2161941018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575438748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2823442102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2910703783"/>
                    </a:ext>
                  </a:extLst>
                </a:gridCol>
                <a:gridCol w="565697">
                  <a:extLst>
                    <a:ext uri="{9D8B030D-6E8A-4147-A177-3AD203B41FA5}">
                      <a16:colId xmlns:a16="http://schemas.microsoft.com/office/drawing/2014/main" val="658083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>
                          <a:effectLst/>
                        </a:rPr>
                        <a:t>2035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>
                          <a:effectLst/>
                        </a:rPr>
                        <a:t>2036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>
                          <a:effectLst/>
                        </a:rPr>
                        <a:t>2037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>
                          <a:effectLst/>
                        </a:rPr>
                        <a:t>2038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>
                          <a:effectLst/>
                        </a:rPr>
                        <a:t>2039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2040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2041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2042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2043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2044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2045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74482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Ballerup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1677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1676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1676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1677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4592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Esbjerg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1363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1382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1387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1392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1397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1401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1404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1406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1406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77594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Frederiksberg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1706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1704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1696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1688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542249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Glostrup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2342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2342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2340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2337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2338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060443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Hillerød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2145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2167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2184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2217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2228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2234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2245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40876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Hjørring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1485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1491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1497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1501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1502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1503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1502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1496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1491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91907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>
                          <a:effectLst/>
                        </a:rPr>
                        <a:t>Holstebro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3157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3198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3226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3248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3252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706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Horsens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2465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2491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2515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2535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2553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2572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2585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2598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2610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2622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2966591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Kolding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2974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3038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3055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3056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3075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3082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3095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3114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3119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3124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47660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København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7460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7513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7557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7594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7622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7653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7677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7697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7724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7748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7778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2846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Odense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3018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3053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3060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3064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3069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3072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3076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3081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834357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Randers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2196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2216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2247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2270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2284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2290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2294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08983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Ringsted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10116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10172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10223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10248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10267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10284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10289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10289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10291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10293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10303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5758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Rønne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546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552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551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551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548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544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2557319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Silkeborg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1979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2001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2021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2037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2052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2064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2088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2095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2114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234914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Svendborg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1779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1793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1814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1833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1835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1836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1021384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Aabenraa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2377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2386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2396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2401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2406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2415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2415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2415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53502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Aalborg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3244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3266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3285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3314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3324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3340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704990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Aarhus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 dirty="0">
                          <a:effectLst/>
                        </a:rPr>
                        <a:t>3171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3204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3281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3333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3354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u="none" strike="noStrike">
                          <a:effectLst/>
                        </a:rPr>
                        <a:t>3362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056833688"/>
                  </a:ext>
                </a:extLst>
              </a:tr>
              <a:tr h="75411"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3810937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u="none" strike="noStrike" dirty="0">
                          <a:effectLst/>
                        </a:rPr>
                        <a:t>I alt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55146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55524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55855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56100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56271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56443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56568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56650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56750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56829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>
                          <a:effectLst/>
                        </a:rPr>
                        <a:t>56928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4" marR="3394" marT="3394" marB="0" anchor="b"/>
                </a:tc>
                <a:extLst>
                  <a:ext uri="{0D108BD9-81ED-4DB2-BD59-A6C34878D82A}">
                    <a16:rowId xmlns:a16="http://schemas.microsoft.com/office/drawing/2014/main" val="511019287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B30AEAF9-B3BC-DBF4-DD7C-22C857D31A3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Kremationer i alt, 2034-2045</a:t>
            </a:r>
          </a:p>
        </p:txBody>
      </p:sp>
    </p:spTree>
    <p:extLst>
      <p:ext uri="{BB962C8B-B14F-4D97-AF65-F5344CB8AC3E}">
        <p14:creationId xmlns:p14="http://schemas.microsoft.com/office/powerpoint/2010/main" val="29230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kstfelt 1">
            <a:extLst>
              <a:ext uri="{FF2B5EF4-FFF2-40B4-BE49-F238E27FC236}">
                <a16:creationId xmlns:a16="http://schemas.microsoft.com/office/drawing/2014/main" id="{968B6077-CFD5-2286-611A-E4990A35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B034E7-B8C7-49AE-BF19-1CB2736E0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368677"/>
              </p:ext>
            </p:extLst>
          </p:nvPr>
        </p:nvGraphicFramePr>
        <p:xfrm>
          <a:off x="594000" y="961200"/>
          <a:ext cx="7959600" cy="49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CF25FD84-730B-9592-6074-206E84E85C4F}"/>
              </a:ext>
            </a:extLst>
          </p:cNvPr>
          <p:cNvSpPr txBox="1">
            <a:spLocks/>
          </p:cNvSpPr>
          <p:nvPr/>
        </p:nvSpPr>
        <p:spPr>
          <a:xfrm>
            <a:off x="1149540" y="5641764"/>
            <a:ext cx="3490699" cy="410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/>
              <a:t>15,5 % stigning fra 2023 til 2045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0651539-265A-5C13-EBB5-FA76E1CFCA3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Kremationer 2023-2045</a:t>
            </a:r>
          </a:p>
        </p:txBody>
      </p:sp>
    </p:spTree>
    <p:extLst>
      <p:ext uri="{BB962C8B-B14F-4D97-AF65-F5344CB8AC3E}">
        <p14:creationId xmlns:p14="http://schemas.microsoft.com/office/powerpoint/2010/main" val="38720416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0DCC661-8AF1-8000-DCBC-F444B540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3A8F6AC-59B6-CF2F-8A87-59EFF5FF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354302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B3FF8C7-C3C7-600D-A168-D6DBECB9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BBB545-08C5-4C08-15C1-4D31A088410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Dødsfald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D8199E-A8A4-EB5D-11B3-32B879A87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478632"/>
              </p:ext>
            </p:extLst>
          </p:nvPr>
        </p:nvGraphicFramePr>
        <p:xfrm>
          <a:off x="594000" y="961200"/>
          <a:ext cx="7959600" cy="49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65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AC0BF-DE3E-D947-3B23-6379E45A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??????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922235-7045-5054-7F26-C98B228F9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21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5D57B98-E68D-CE15-3B81-EBF3897C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87813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33243-8B80-92E6-3F72-24795610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ENERGIFORDELING</a:t>
            </a:r>
            <a:br>
              <a:rPr lang="da-DK" dirty="0"/>
            </a:br>
            <a:r>
              <a:rPr lang="da-DK" sz="2700" dirty="0"/>
              <a:t>OG</a:t>
            </a:r>
            <a:br>
              <a:rPr lang="da-DK"/>
            </a:br>
            <a:r>
              <a:rPr lang="da-DK"/>
              <a:t>ENERGIFORBRUG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54E52F-07F7-8B08-F987-0EF944BF8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999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181398F3-AE74-7502-7B2F-6B67F6B7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41F44D-99EF-4D2B-4AE1-732B132AD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65941"/>
              </p:ext>
            </p:extLst>
          </p:nvPr>
        </p:nvGraphicFramePr>
        <p:xfrm>
          <a:off x="612000" y="1440000"/>
          <a:ext cx="8156323" cy="49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4A5CB6DD-F5D1-D3ED-4A83-29FF2211E3E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Støtteenergi – OVN i alt</a:t>
            </a:r>
          </a:p>
        </p:txBody>
      </p:sp>
    </p:spTree>
    <p:extLst>
      <p:ext uri="{BB962C8B-B14F-4D97-AF65-F5344CB8AC3E}">
        <p14:creationId xmlns:p14="http://schemas.microsoft.com/office/powerpoint/2010/main" val="184121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2FF622-7042-513A-5555-878E2A3A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77EB5F4-CCD1-E29C-82B7-75FB467BA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60607"/>
              </p:ext>
            </p:extLst>
          </p:nvPr>
        </p:nvGraphicFramePr>
        <p:xfrm>
          <a:off x="612000" y="1440000"/>
          <a:ext cx="8184811" cy="49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05E5D070-E865-46AC-198F-E672E18F3D2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Støtteenergi – HBK/EBK</a:t>
            </a:r>
          </a:p>
        </p:txBody>
      </p:sp>
    </p:spTree>
    <p:extLst>
      <p:ext uri="{BB962C8B-B14F-4D97-AF65-F5344CB8AC3E}">
        <p14:creationId xmlns:p14="http://schemas.microsoft.com/office/powerpoint/2010/main" val="353183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lede 6">
            <a:extLst>
              <a:ext uri="{FF2B5EF4-FFF2-40B4-BE49-F238E27FC236}">
                <a16:creationId xmlns:a16="http://schemas.microsoft.com/office/drawing/2014/main" id="{30E108D5-6528-D767-AEF3-51F18476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"/>
            <a:ext cx="9072000" cy="46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1F783DB-7F81-5C59-05C9-BFB07255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2379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3">
            <a:extLst>
              <a:ext uri="{FF2B5EF4-FFF2-40B4-BE49-F238E27FC236}">
                <a16:creationId xmlns:a16="http://schemas.microsoft.com/office/drawing/2014/main" id="{64C24788-C311-3986-72E6-A0C2A1E3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"/>
            <a:ext cx="9065255" cy="473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1FC5150-FE8C-9B29-05DB-D652C943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3950434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lede 4">
            <a:extLst>
              <a:ext uri="{FF2B5EF4-FFF2-40B4-BE49-F238E27FC236}">
                <a16:creationId xmlns:a16="http://schemas.microsoft.com/office/drawing/2014/main" id="{DDEC36CF-499B-DA5A-129E-3A869EA7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"/>
            <a:ext cx="9048108" cy="46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15BCBA2-E003-3CC3-5747-11A7F1D3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443892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lede 5">
            <a:extLst>
              <a:ext uri="{FF2B5EF4-FFF2-40B4-BE49-F238E27FC236}">
                <a16:creationId xmlns:a16="http://schemas.microsoft.com/office/drawing/2014/main" id="{C2470186-D6DC-EA69-DA73-A0D4640E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"/>
            <a:ext cx="9070971" cy="470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4B3749D-723F-7B58-D2AB-1044CD503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181619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BE5D4B7-6956-FB0D-A978-07FFBBB7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23710E5-7DDB-E383-2C15-87B25B6FC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55936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943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265659B-ED36-EAFA-8353-BC02C390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D09928C-29A6-1036-8D8F-E28BB94AF69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Besparelsespotentiale</a:t>
            </a:r>
          </a:p>
          <a:p>
            <a:pPr algn="ctr"/>
            <a:r>
              <a:rPr lang="da-DK" dirty="0"/>
              <a:t>800 – 700 °C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4308C18-C918-0B41-6557-66A3DF77C6FF}"/>
              </a:ext>
            </a:extLst>
          </p:cNvPr>
          <p:cNvSpPr txBox="1"/>
          <p:nvPr/>
        </p:nvSpPr>
        <p:spPr>
          <a:xfrm>
            <a:off x="1479600" y="1800000"/>
            <a:ext cx="6000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Energiforbrug, gennemsnit			  200	 kWh/kremering</a:t>
            </a:r>
          </a:p>
          <a:p>
            <a:r>
              <a:rPr lang="da-DK" dirty="0"/>
              <a:t>Antal kremationer / år		   	     50.000	</a:t>
            </a:r>
          </a:p>
          <a:p>
            <a:r>
              <a:rPr lang="da-DK" dirty="0"/>
              <a:t>Årligt energiforbrug			      10.000.000	 kWh</a:t>
            </a:r>
          </a:p>
          <a:p>
            <a:r>
              <a:rPr lang="da-DK" dirty="0"/>
              <a:t>Heraf i EBK					9.000.000 kWh</a:t>
            </a:r>
          </a:p>
          <a:p>
            <a:r>
              <a:rPr lang="da-DK" dirty="0"/>
              <a:t>Besparelse 800-700 °C, (33%?) 	2.970.000 kWh</a:t>
            </a:r>
          </a:p>
          <a:p>
            <a:r>
              <a:rPr lang="da-DK" dirty="0"/>
              <a:t>Gasækvivalenter				   270.000 m3</a:t>
            </a:r>
          </a:p>
          <a:p>
            <a:r>
              <a:rPr lang="da-DK" dirty="0"/>
              <a:t>Kremationsækvivalenter 		     14.850 kremeringer</a:t>
            </a:r>
          </a:p>
          <a:p>
            <a:r>
              <a:rPr lang="da-DK" b="1" dirty="0">
                <a:solidFill>
                  <a:schemeClr val="accent6"/>
                </a:solidFill>
              </a:rPr>
              <a:t>Besparelse CO2 	</a:t>
            </a:r>
            <a:r>
              <a:rPr lang="da-DK" b="1" dirty="0"/>
              <a:t>				  </a:t>
            </a:r>
            <a:r>
              <a:rPr lang="da-DK" b="1" dirty="0">
                <a:solidFill>
                  <a:schemeClr val="accent6"/>
                </a:solidFill>
              </a:rPr>
              <a:t>535 ton</a:t>
            </a:r>
          </a:p>
        </p:txBody>
      </p:sp>
    </p:spTree>
    <p:extLst>
      <p:ext uri="{BB962C8B-B14F-4D97-AF65-F5344CB8AC3E}">
        <p14:creationId xmlns:p14="http://schemas.microsoft.com/office/powerpoint/2010/main" val="42555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580A14A-4B58-FC7D-D5E9-3EAEBB135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517BD69-1434-3B21-DA7F-24D663F40876}"/>
              </a:ext>
            </a:extLst>
          </p:cNvPr>
          <p:cNvSpPr txBox="1">
            <a:spLocks/>
          </p:cNvSpPr>
          <p:nvPr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/>
              <a:t>??????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114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434390-5929-15B6-C8DE-9A7889C0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B00202B-B91E-143F-AC9F-FF83A61B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5904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79A20F-6596-57BE-F994-F230FD92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5F12BE5-346D-6DBB-1BE8-5FF8747C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83846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B743155-DC8C-E885-258D-A758B76B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08C29AD-4ABD-5E56-E4CB-9F9C2DD0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29642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CFCE98-D6B8-E692-F3CE-6898D97C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6AC558F-527A-D759-0E6A-12C1790C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</p:spTree>
    <p:extLst>
      <p:ext uri="{BB962C8B-B14F-4D97-AF65-F5344CB8AC3E}">
        <p14:creationId xmlns:p14="http://schemas.microsoft.com/office/powerpoint/2010/main" val="214669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ADDD8E-8ED1-4F66-8668-A2CED7658177}"/>
              </a:ext>
            </a:extLst>
          </p:cNvPr>
          <p:cNvGraphicFramePr>
            <a:graphicFrameLocks/>
          </p:cNvGraphicFramePr>
          <p:nvPr/>
        </p:nvGraphicFramePr>
        <p:xfrm>
          <a:off x="592486" y="961465"/>
          <a:ext cx="7959027" cy="493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1">
            <a:extLst>
              <a:ext uri="{FF2B5EF4-FFF2-40B4-BE49-F238E27FC236}">
                <a16:creationId xmlns:a16="http://schemas.microsoft.com/office/drawing/2014/main" id="{8521A71F-01EC-56DE-EEA9-C81E3345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A17B7C-865E-B035-465A-BAD58415E9E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Dødsfald 2023-2045</a:t>
            </a:r>
          </a:p>
        </p:txBody>
      </p:sp>
    </p:spTree>
    <p:extLst>
      <p:ext uri="{BB962C8B-B14F-4D97-AF65-F5344CB8AC3E}">
        <p14:creationId xmlns:p14="http://schemas.microsoft.com/office/powerpoint/2010/main" val="86563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kstfelt 1">
            <a:extLst>
              <a:ext uri="{FF2B5EF4-FFF2-40B4-BE49-F238E27FC236}">
                <a16:creationId xmlns:a16="http://schemas.microsoft.com/office/drawing/2014/main" id="{968B6077-CFD5-2286-611A-E4990A35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5" y="6488115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b="1" dirty="0">
                <a:solidFill>
                  <a:srgbClr val="FF0000"/>
                </a:solidFill>
              </a:rPr>
              <a:t>KrematorieKonsulenten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B034E7-B8C7-49AE-BF19-1CB2736E0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216597"/>
              </p:ext>
            </p:extLst>
          </p:nvPr>
        </p:nvGraphicFramePr>
        <p:xfrm>
          <a:off x="594000" y="961200"/>
          <a:ext cx="7959600" cy="49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CF25FD84-730B-9592-6074-206E84E85C4F}"/>
              </a:ext>
            </a:extLst>
          </p:cNvPr>
          <p:cNvSpPr txBox="1">
            <a:spLocks/>
          </p:cNvSpPr>
          <p:nvPr/>
        </p:nvSpPr>
        <p:spPr>
          <a:xfrm>
            <a:off x="1149540" y="5641764"/>
            <a:ext cx="3490699" cy="410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/>
              <a:t>Uændret kremerings-% = 85.7%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0651539-265A-5C13-EBB5-FA76E1CFCA3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/>
              <a:t>Kremationer 2023-2045</a:t>
            </a:r>
          </a:p>
        </p:txBody>
      </p:sp>
    </p:spTree>
    <p:extLst>
      <p:ext uri="{BB962C8B-B14F-4D97-AF65-F5344CB8AC3E}">
        <p14:creationId xmlns:p14="http://schemas.microsoft.com/office/powerpoint/2010/main" val="28063160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857</Words>
  <Application>Microsoft Office PowerPoint</Application>
  <PresentationFormat>Skærmshow (4:3)</PresentationFormat>
  <Paragraphs>709</Paragraphs>
  <Slides>32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Office-tema</vt:lpstr>
      <vt:lpstr>Kremationer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OPLANDE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??????</vt:lpstr>
      <vt:lpstr>PowerPoint-præsentation</vt:lpstr>
      <vt:lpstr>ENERGIFORDELING OG ENERGIFORBRUG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Kremeringer</dc:title>
  <dc:creator>Søren Jepsen</dc:creator>
  <cp:lastModifiedBy>Søren Jepsen</cp:lastModifiedBy>
  <cp:revision>5</cp:revision>
  <dcterms:created xsi:type="dcterms:W3CDTF">2023-05-03T09:40:24Z</dcterms:created>
  <dcterms:modified xsi:type="dcterms:W3CDTF">2023-05-09T06:55:23Z</dcterms:modified>
</cp:coreProperties>
</file>